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sldIdLst>
    <p:sldId id="258" r:id="rId2"/>
  </p:sldIdLst>
  <p:sldSz cx="21383625" cy="30240288"/>
  <p:notesSz cx="6858000" cy="9144000"/>
  <p:embeddedFontLst>
    <p:embeddedFont>
      <p:font typeface="Bahij TheSansArabic Plain" panose="02040503050201020203" pitchFamily="18" charset="-78"/>
      <p:regular r:id="rId3"/>
    </p:embeddedFont>
    <p:embeddedFont>
      <p:font typeface="Calibri" panose="020F0502020204030204" pitchFamily="34" charset="0"/>
      <p:regular r:id="rId4"/>
      <p:bold r:id="rId5"/>
      <p:italic r:id="rId6"/>
      <p:boldItalic r:id="rId7"/>
    </p:embeddedFont>
    <p:embeddedFont>
      <p:font typeface="Simplified Arabic" panose="02020603050405020304" pitchFamily="18" charset="-78"/>
      <p:regular r:id="rId8"/>
      <p:bold r:id="rId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525" userDrawn="1">
          <p15:clr>
            <a:srgbClr val="A4A3A4"/>
          </p15:clr>
        </p15:guide>
        <p15:guide id="2" pos="680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485" autoAdjust="0"/>
    <p:restoredTop sz="94660"/>
  </p:normalViewPr>
  <p:slideViewPr>
    <p:cSldViewPr snapToGrid="0" showGuides="1">
      <p:cViewPr>
        <p:scale>
          <a:sx n="50" d="100"/>
          <a:sy n="50" d="100"/>
        </p:scale>
        <p:origin x="-264" y="-72"/>
      </p:cViewPr>
      <p:guideLst>
        <p:guide orient="horz" pos="9525"/>
        <p:guide pos="680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6.fntdata" /><Relationship Id="rId13" Type="http://schemas.openxmlformats.org/officeDocument/2006/relationships/tableStyles" Target="tableStyles.xml" /><Relationship Id="rId3" Type="http://schemas.openxmlformats.org/officeDocument/2006/relationships/font" Target="fonts/font1.fntdata" /><Relationship Id="rId7" Type="http://schemas.openxmlformats.org/officeDocument/2006/relationships/font" Target="fonts/font5.fntdata" /><Relationship Id="rId12" Type="http://schemas.openxmlformats.org/officeDocument/2006/relationships/theme" Target="theme/theme1.xml" /><Relationship Id="rId2" Type="http://schemas.openxmlformats.org/officeDocument/2006/relationships/slide" Target="slides/slide1.xml" /><Relationship Id="rId1" Type="http://schemas.openxmlformats.org/officeDocument/2006/relationships/slideMaster" Target="slideMasters/slideMaster1.xml" /><Relationship Id="rId6" Type="http://schemas.openxmlformats.org/officeDocument/2006/relationships/font" Target="fonts/font4.fntdata" /><Relationship Id="rId11" Type="http://schemas.openxmlformats.org/officeDocument/2006/relationships/viewProps" Target="viewProps.xml" /><Relationship Id="rId5" Type="http://schemas.openxmlformats.org/officeDocument/2006/relationships/font" Target="fonts/font3.fntdata" /><Relationship Id="rId10" Type="http://schemas.openxmlformats.org/officeDocument/2006/relationships/presProps" Target="presProps.xml" /><Relationship Id="rId4" Type="http://schemas.openxmlformats.org/officeDocument/2006/relationships/font" Target="fonts/font2.fntdata" /><Relationship Id="rId9" Type="http://schemas.openxmlformats.org/officeDocument/2006/relationships/font" Target="fonts/font7.fntdata" /></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svg" /><Relationship Id="rId7" Type="http://schemas.openxmlformats.org/officeDocument/2006/relationships/image" Target="../media/image4.svg" /><Relationship Id="rId2" Type="http://schemas.openxmlformats.org/officeDocument/2006/relationships/image" Target="../media/image5.png" /><Relationship Id="rId1" Type="http://schemas.openxmlformats.org/officeDocument/2006/relationships/slideMaster" Target="../slideMasters/slideMaster1.xml" /><Relationship Id="rId6" Type="http://schemas.openxmlformats.org/officeDocument/2006/relationships/image" Target="../media/image3.png" /><Relationship Id="rId5" Type="http://schemas.openxmlformats.org/officeDocument/2006/relationships/image" Target="../media/image2.svg" /><Relationship Id="rId4" Type="http://schemas.openxmlformats.org/officeDocument/2006/relationships/image" Target="../media/image1.png" /></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svg" /><Relationship Id="rId7" Type="http://schemas.openxmlformats.org/officeDocument/2006/relationships/image" Target="../media/image4.svg" /><Relationship Id="rId2" Type="http://schemas.openxmlformats.org/officeDocument/2006/relationships/image" Target="../media/image7.png" /><Relationship Id="rId1" Type="http://schemas.openxmlformats.org/officeDocument/2006/relationships/slideMaster" Target="../slideMasters/slideMaster1.xml" /><Relationship Id="rId6" Type="http://schemas.openxmlformats.org/officeDocument/2006/relationships/image" Target="../media/image3.png" /><Relationship Id="rId5" Type="http://schemas.openxmlformats.org/officeDocument/2006/relationships/image" Target="../media/image2.svg" /><Relationship Id="rId4" Type="http://schemas.openxmlformats.org/officeDocument/2006/relationships/image" Target="../media/image1.png" /></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svg" /><Relationship Id="rId7" Type="http://schemas.openxmlformats.org/officeDocument/2006/relationships/image" Target="../media/image4.svg" /><Relationship Id="rId2" Type="http://schemas.openxmlformats.org/officeDocument/2006/relationships/image" Target="../media/image9.png" /><Relationship Id="rId1" Type="http://schemas.openxmlformats.org/officeDocument/2006/relationships/slideMaster" Target="../slideMasters/slideMaster1.xml" /><Relationship Id="rId6" Type="http://schemas.openxmlformats.org/officeDocument/2006/relationships/image" Target="../media/image3.png" /><Relationship Id="rId5" Type="http://schemas.openxmlformats.org/officeDocument/2006/relationships/image" Target="../media/image2.svg" /><Relationship Id="rId4" Type="http://schemas.openxmlformats.org/officeDocument/2006/relationships/image" Target="../media/image1.png" /></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2.svg" /><Relationship Id="rId7" Type="http://schemas.openxmlformats.org/officeDocument/2006/relationships/image" Target="../media/image4.svg" /><Relationship Id="rId2" Type="http://schemas.openxmlformats.org/officeDocument/2006/relationships/image" Target="../media/image11.png" /><Relationship Id="rId1" Type="http://schemas.openxmlformats.org/officeDocument/2006/relationships/slideMaster" Target="../slideMasters/slideMaster1.xml" /><Relationship Id="rId6" Type="http://schemas.openxmlformats.org/officeDocument/2006/relationships/image" Target="../media/image3.png" /><Relationship Id="rId5" Type="http://schemas.openxmlformats.org/officeDocument/2006/relationships/image" Target="../media/image2.svg" /><Relationship Id="rId4" Type="http://schemas.openxmlformats.org/officeDocument/2006/relationships/image" Target="../media/image1.png"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النموذج الثاني">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4306CB59-546B-4B47-A588-2E47A1EAD55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0"/>
            <a:ext cx="21387923" cy="30240288"/>
          </a:xfrm>
          <a:prstGeom prst="rect">
            <a:avLst/>
          </a:prstGeom>
        </p:spPr>
      </p:pic>
      <p:pic>
        <p:nvPicPr>
          <p:cNvPr id="10" name="Graphic 9">
            <a:extLst>
              <a:ext uri="{FF2B5EF4-FFF2-40B4-BE49-F238E27FC236}">
                <a16:creationId xmlns:a16="http://schemas.microsoft.com/office/drawing/2014/main" id="{371DE358-820A-4497-872E-06E86BF323D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8731866" y="1056799"/>
            <a:ext cx="2011680" cy="2011680"/>
          </a:xfrm>
          <a:prstGeom prst="rect">
            <a:avLst/>
          </a:prstGeom>
        </p:spPr>
      </p:pic>
      <p:pic>
        <p:nvPicPr>
          <p:cNvPr id="11" name="Graphic 10">
            <a:extLst>
              <a:ext uri="{FF2B5EF4-FFF2-40B4-BE49-F238E27FC236}">
                <a16:creationId xmlns:a16="http://schemas.microsoft.com/office/drawing/2014/main" id="{E7D28591-16A7-401D-876B-B779C1CBF118}"/>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40079" y="1056799"/>
            <a:ext cx="2011680" cy="2011680"/>
          </a:xfrm>
          <a:prstGeom prst="rect">
            <a:avLst/>
          </a:prstGeom>
        </p:spPr>
      </p:pic>
      <p:sp>
        <p:nvSpPr>
          <p:cNvPr id="16" name="Text Placeholder 14">
            <a:extLst>
              <a:ext uri="{FF2B5EF4-FFF2-40B4-BE49-F238E27FC236}">
                <a16:creationId xmlns:a16="http://schemas.microsoft.com/office/drawing/2014/main" id="{6676E37F-5390-4006-A9FC-F50A9915E39B}"/>
              </a:ext>
            </a:extLst>
          </p:cNvPr>
          <p:cNvSpPr>
            <a:spLocks noGrp="1"/>
          </p:cNvSpPr>
          <p:nvPr>
            <p:ph type="body" sz="quarter" idx="10" hasCustomPrompt="1"/>
          </p:nvPr>
        </p:nvSpPr>
        <p:spPr>
          <a:xfrm>
            <a:off x="1676400" y="3208178"/>
            <a:ext cx="18135600" cy="876300"/>
          </a:xfrm>
          <a:prstGeom prst="rect">
            <a:avLst/>
          </a:prstGeom>
        </p:spPr>
        <p:txBody>
          <a:bodyPr/>
          <a:lstStyle>
            <a:lvl1pPr marL="0" indent="0" algn="ctr" rtl="1">
              <a:buNone/>
              <a:defRPr lang="en-US" sz="5400" smtClean="0"/>
            </a:lvl1pPr>
            <a:lvl2pPr marL="1069162" indent="0" algn="ctr" rtl="1">
              <a:buNone/>
              <a:defRPr lang="en-US" smtClean="0"/>
            </a:lvl2pPr>
            <a:lvl3pPr marL="2138325" indent="0" algn="ctr" rtl="1">
              <a:buNone/>
              <a:defRPr lang="en-US" smtClean="0"/>
            </a:lvl3pPr>
            <a:lvl4pPr marL="3207487" indent="0" algn="ctr" rtl="1">
              <a:buNone/>
              <a:defRPr lang="en-US" smtClean="0"/>
            </a:lvl4pPr>
            <a:lvl5pPr marL="4276649" indent="0" algn="ctr" rtl="1">
              <a:buNone/>
              <a:defRPr lang="en-US"/>
            </a:lvl5pPr>
          </a:lstStyle>
          <a:p>
            <a:pPr lvl="0"/>
            <a:r>
              <a:rPr lang="ar-SY" dirty="0"/>
              <a:t>يُوضع العنوان الخاص بالمشروع في هذه المساحة</a:t>
            </a:r>
            <a:endParaRPr lang="en-US" dirty="0"/>
          </a:p>
        </p:txBody>
      </p:sp>
      <p:sp>
        <p:nvSpPr>
          <p:cNvPr id="17" name="Text Placeholder 14">
            <a:extLst>
              <a:ext uri="{FF2B5EF4-FFF2-40B4-BE49-F238E27FC236}">
                <a16:creationId xmlns:a16="http://schemas.microsoft.com/office/drawing/2014/main" id="{9057E594-5063-4A18-A686-9F1BEEFAA1D6}"/>
              </a:ext>
            </a:extLst>
          </p:cNvPr>
          <p:cNvSpPr>
            <a:spLocks noGrp="1"/>
          </p:cNvSpPr>
          <p:nvPr>
            <p:ph type="body" sz="quarter" idx="11" hasCustomPrompt="1"/>
          </p:nvPr>
        </p:nvSpPr>
        <p:spPr>
          <a:xfrm>
            <a:off x="1676400" y="4303519"/>
            <a:ext cx="18135600" cy="876300"/>
          </a:xfrm>
          <a:prstGeom prst="rect">
            <a:avLst/>
          </a:prstGeom>
        </p:spPr>
        <p:txBody>
          <a:bodyPr/>
          <a:lstStyle>
            <a:lvl1pPr marL="0" indent="0" algn="ctr" rtl="1">
              <a:buNone/>
              <a:defRPr lang="en-US" sz="5400" smtClean="0"/>
            </a:lvl1pPr>
            <a:lvl2pPr marL="1069162" indent="0" algn="ctr" rtl="1">
              <a:buNone/>
              <a:defRPr lang="en-US" smtClean="0"/>
            </a:lvl2pPr>
            <a:lvl3pPr marL="2138325" indent="0" algn="ctr" rtl="1">
              <a:buNone/>
              <a:defRPr lang="en-US" smtClean="0"/>
            </a:lvl3pPr>
            <a:lvl4pPr marL="3207487" indent="0" algn="ctr" rtl="1">
              <a:buNone/>
              <a:defRPr lang="en-US" smtClean="0"/>
            </a:lvl4pPr>
            <a:lvl5pPr marL="4276649" indent="0" algn="ctr" rtl="1">
              <a:buNone/>
              <a:defRPr lang="en-US"/>
            </a:lvl5pPr>
          </a:lstStyle>
          <a:p>
            <a:pPr lvl="0"/>
            <a:r>
              <a:rPr lang="en-US" dirty="0"/>
              <a:t>Project tittle here in English </a:t>
            </a:r>
          </a:p>
        </p:txBody>
      </p:sp>
      <p:sp>
        <p:nvSpPr>
          <p:cNvPr id="18" name="Text Placeholder 14">
            <a:extLst>
              <a:ext uri="{FF2B5EF4-FFF2-40B4-BE49-F238E27FC236}">
                <a16:creationId xmlns:a16="http://schemas.microsoft.com/office/drawing/2014/main" id="{067AE2CA-3B54-4717-8BF7-E4C698C02C23}"/>
              </a:ext>
            </a:extLst>
          </p:cNvPr>
          <p:cNvSpPr>
            <a:spLocks noGrp="1"/>
          </p:cNvSpPr>
          <p:nvPr>
            <p:ph type="body" sz="quarter" idx="12" hasCustomPrompt="1"/>
          </p:nvPr>
        </p:nvSpPr>
        <p:spPr>
          <a:xfrm>
            <a:off x="1676400" y="5398860"/>
            <a:ext cx="18135600" cy="533400"/>
          </a:xfrm>
          <a:prstGeom prst="rect">
            <a:avLst/>
          </a:prstGeom>
        </p:spPr>
        <p:txBody>
          <a:bodyPr/>
          <a:lstStyle>
            <a:lvl1pPr marL="0" indent="0" algn="ctr" rtl="1">
              <a:buNone/>
              <a:defRPr lang="en-US" sz="3000" smtClean="0"/>
            </a:lvl1pPr>
            <a:lvl2pPr marL="1069162" indent="0" algn="ctr" rtl="1">
              <a:buNone/>
              <a:defRPr lang="en-US" smtClean="0"/>
            </a:lvl2pPr>
            <a:lvl3pPr marL="2138325" indent="0" algn="ctr" rtl="1">
              <a:buNone/>
              <a:defRPr lang="en-US" smtClean="0"/>
            </a:lvl3pPr>
            <a:lvl4pPr marL="3207487" indent="0" algn="ctr" rtl="1">
              <a:buNone/>
              <a:defRPr lang="en-US" smtClean="0"/>
            </a:lvl4pPr>
            <a:lvl5pPr marL="4276649" indent="0" algn="ctr" rtl="1">
              <a:buNone/>
              <a:defRPr lang="en-US"/>
            </a:lvl5pPr>
          </a:lstStyle>
          <a:p>
            <a:pPr lvl="0"/>
            <a:r>
              <a:rPr lang="ar-SY" dirty="0"/>
              <a:t>اسم صاحب رسالة الماجستير</a:t>
            </a:r>
            <a:endParaRPr lang="en-US" dirty="0"/>
          </a:p>
        </p:txBody>
      </p:sp>
      <p:sp>
        <p:nvSpPr>
          <p:cNvPr id="19" name="Text Placeholder 14">
            <a:extLst>
              <a:ext uri="{FF2B5EF4-FFF2-40B4-BE49-F238E27FC236}">
                <a16:creationId xmlns:a16="http://schemas.microsoft.com/office/drawing/2014/main" id="{46E3C7E5-56F9-440C-A875-0913A55A64CF}"/>
              </a:ext>
            </a:extLst>
          </p:cNvPr>
          <p:cNvSpPr>
            <a:spLocks noGrp="1"/>
          </p:cNvSpPr>
          <p:nvPr>
            <p:ph type="body" sz="quarter" idx="13" hasCustomPrompt="1"/>
          </p:nvPr>
        </p:nvSpPr>
        <p:spPr>
          <a:xfrm>
            <a:off x="1676400" y="6151300"/>
            <a:ext cx="18135600" cy="533400"/>
          </a:xfrm>
          <a:prstGeom prst="rect">
            <a:avLst/>
          </a:prstGeom>
        </p:spPr>
        <p:txBody>
          <a:bodyPr/>
          <a:lstStyle>
            <a:lvl1pPr marL="0" indent="0" algn="ctr" rtl="1">
              <a:buNone/>
              <a:defRPr lang="en-US" sz="3000" smtClean="0"/>
            </a:lvl1pPr>
            <a:lvl2pPr marL="1069162" indent="0" algn="ctr" rtl="1">
              <a:buNone/>
              <a:defRPr lang="en-US" smtClean="0"/>
            </a:lvl2pPr>
            <a:lvl3pPr marL="2138325" indent="0" algn="ctr" rtl="1">
              <a:buNone/>
              <a:defRPr lang="en-US" smtClean="0"/>
            </a:lvl3pPr>
            <a:lvl4pPr marL="3207487" indent="0" algn="ctr" rtl="1">
              <a:buNone/>
              <a:defRPr lang="en-US" smtClean="0"/>
            </a:lvl4pPr>
            <a:lvl5pPr marL="4276649" indent="0" algn="ctr" rtl="1">
              <a:buNone/>
              <a:defRPr lang="en-US"/>
            </a:lvl5pPr>
          </a:lstStyle>
          <a:p>
            <a:pPr lvl="0"/>
            <a:r>
              <a:rPr lang="ar-SY" dirty="0"/>
              <a:t>الدكتور المشرف (مثال:د._______)</a:t>
            </a:r>
            <a:endParaRPr lang="en-US" dirty="0"/>
          </a:p>
        </p:txBody>
      </p:sp>
      <p:sp>
        <p:nvSpPr>
          <p:cNvPr id="20" name="TextBox 19">
            <a:extLst>
              <a:ext uri="{FF2B5EF4-FFF2-40B4-BE49-F238E27FC236}">
                <a16:creationId xmlns:a16="http://schemas.microsoft.com/office/drawing/2014/main" id="{EE962D87-6CAB-437F-922E-EFA07BB5A17B}"/>
              </a:ext>
            </a:extLst>
          </p:cNvPr>
          <p:cNvSpPr txBox="1"/>
          <p:nvPr userDrawn="1"/>
        </p:nvSpPr>
        <p:spPr>
          <a:xfrm>
            <a:off x="14500089" y="1270296"/>
            <a:ext cx="4123245" cy="977191"/>
          </a:xfrm>
          <a:prstGeom prst="rect">
            <a:avLst/>
          </a:prstGeom>
          <a:noFill/>
        </p:spPr>
        <p:txBody>
          <a:bodyPr wrap="none" rtlCol="0">
            <a:spAutoFit/>
          </a:bodyPr>
          <a:lstStyle/>
          <a:p>
            <a:pPr algn="r" rtl="1">
              <a:lnSpc>
                <a:spcPct val="150000"/>
              </a:lnSpc>
            </a:pPr>
            <a:r>
              <a:rPr lang="ar-SY" sz="2000" dirty="0"/>
              <a:t>جامعة دمشق</a:t>
            </a:r>
          </a:p>
          <a:p>
            <a:pPr algn="r" rtl="1">
              <a:lnSpc>
                <a:spcPct val="150000"/>
              </a:lnSpc>
            </a:pPr>
            <a:r>
              <a:rPr lang="ar-SY" sz="2000" dirty="0"/>
              <a:t>كلية الهندسة الميكانيكية والكهربائية</a:t>
            </a:r>
            <a:endParaRPr lang="en-US" sz="2000" dirty="0"/>
          </a:p>
        </p:txBody>
      </p:sp>
      <p:sp>
        <p:nvSpPr>
          <p:cNvPr id="21" name="Text Placeholder 21">
            <a:extLst>
              <a:ext uri="{FF2B5EF4-FFF2-40B4-BE49-F238E27FC236}">
                <a16:creationId xmlns:a16="http://schemas.microsoft.com/office/drawing/2014/main" id="{2357586D-9CFC-4E43-B204-D27C365D3E42}"/>
              </a:ext>
            </a:extLst>
          </p:cNvPr>
          <p:cNvSpPr>
            <a:spLocks noGrp="1"/>
          </p:cNvSpPr>
          <p:nvPr>
            <p:ph type="body" sz="quarter" idx="14" hasCustomPrompt="1"/>
          </p:nvPr>
        </p:nvSpPr>
        <p:spPr>
          <a:xfrm>
            <a:off x="11633200" y="2387186"/>
            <a:ext cx="6896100" cy="373222"/>
          </a:xfrm>
          <a:prstGeom prst="rect">
            <a:avLst/>
          </a:prstGeom>
        </p:spPr>
        <p:txBody>
          <a:bodyPr/>
          <a:lstStyle>
            <a:lvl1pPr marL="0" indent="0" algn="r" rtl="1">
              <a:buNone/>
              <a:defRPr sz="2000"/>
            </a:lvl1pPr>
          </a:lstStyle>
          <a:p>
            <a:pPr lvl="0"/>
            <a:r>
              <a:rPr lang="ar-SY" sz="2000" dirty="0"/>
              <a:t>يُوضع اسم القسم : (مثال: قسم هندسة التصميم الميكانيكي)</a:t>
            </a:r>
            <a:endParaRPr lang="en-US" dirty="0"/>
          </a:p>
        </p:txBody>
      </p:sp>
      <p:sp>
        <p:nvSpPr>
          <p:cNvPr id="23" name="Text Placeholder 22">
            <a:extLst>
              <a:ext uri="{FF2B5EF4-FFF2-40B4-BE49-F238E27FC236}">
                <a16:creationId xmlns:a16="http://schemas.microsoft.com/office/drawing/2014/main" id="{C12E3FC4-1BC4-4E9F-8212-965F9977676B}"/>
              </a:ext>
            </a:extLst>
          </p:cNvPr>
          <p:cNvSpPr>
            <a:spLocks noGrp="1"/>
          </p:cNvSpPr>
          <p:nvPr>
            <p:ph type="body" sz="quarter" idx="15" hasCustomPrompt="1"/>
          </p:nvPr>
        </p:nvSpPr>
        <p:spPr>
          <a:xfrm>
            <a:off x="14689393" y="8153400"/>
            <a:ext cx="5558913" cy="9448800"/>
          </a:xfrm>
          <a:prstGeom prst="rect">
            <a:avLst/>
          </a:prstGeom>
        </p:spPr>
        <p:txBody>
          <a:bodyPr/>
          <a:lstStyle>
            <a:lvl1pPr marL="0" indent="0" algn="justLow" rtl="1">
              <a:buNone/>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a:p>
            <a:pPr lvl="0"/>
            <a:r>
              <a:rPr lang="ar-SY" dirty="0"/>
              <a:t>إذا كنت تحتاج إلى عدد أكبر من الفقرات يتيح لك مولد النص العربى زيادة عدد الفقرات كما تريد، النص لن يبدو مقسما ولا يحوي أخطاء لغوية، مولد النص العربى مفيد لمصممي المواقع على وجه الخصوص، حيث يحتاج العميل فى كثير من الأحيان أن يطلع على صورة حقيقية لتصميم الموقع.</a:t>
            </a:r>
          </a:p>
          <a:p>
            <a:pPr lvl="0"/>
            <a:r>
              <a:rPr lang="ar-SY" dirty="0"/>
              <a:t>ومن هنا وجب على المصمم أن يضع نصوصا مؤقتة على التصميم ليظهر للعميل الشكل كاملاً،دور مولد النص العربى أن يوفر على المصمم عناء البحث عن نص بديل لا علاقة له بالموضوع الذى يتحدث عنه التصميم فيظهر بشكل لا يليق.</a:t>
            </a:r>
          </a:p>
          <a:p>
            <a:pPr lvl="0"/>
            <a:endParaRPr lang="ar-SY" dirty="0"/>
          </a:p>
          <a:p>
            <a:pPr lvl="0"/>
            <a:endParaRPr lang="en-US" dirty="0"/>
          </a:p>
        </p:txBody>
      </p:sp>
      <p:sp>
        <p:nvSpPr>
          <p:cNvPr id="24" name="Text Placeholder 22">
            <a:extLst>
              <a:ext uri="{FF2B5EF4-FFF2-40B4-BE49-F238E27FC236}">
                <a16:creationId xmlns:a16="http://schemas.microsoft.com/office/drawing/2014/main" id="{7DC15345-314E-410F-A570-91445B6D4C15}"/>
              </a:ext>
            </a:extLst>
          </p:cNvPr>
          <p:cNvSpPr>
            <a:spLocks noGrp="1"/>
          </p:cNvSpPr>
          <p:nvPr>
            <p:ph type="body" sz="quarter" idx="16" hasCustomPrompt="1"/>
          </p:nvPr>
        </p:nvSpPr>
        <p:spPr>
          <a:xfrm>
            <a:off x="7993625" y="8153400"/>
            <a:ext cx="5558913" cy="9448800"/>
          </a:xfrm>
          <a:prstGeom prst="rect">
            <a:avLst/>
          </a:prstGeom>
        </p:spPr>
        <p:txBody>
          <a:bodyPr/>
          <a:lstStyle>
            <a:lvl1pPr marL="0" indent="0" algn="justLow" rtl="1">
              <a:buNone/>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a:p>
            <a:pPr lvl="0"/>
            <a:r>
              <a:rPr lang="ar-SY" dirty="0"/>
              <a:t>إذا كنت تحتاج إلى عدد أكبر من الفقرات يتيح لك مولد النص العربى زيادة عدد الفقرات كما تريد، النص لن يبدو مقسما ولا يحوي أخطاء لغوية، مولد النص العربى مفيد لمصممي المواقع على وجه الخصوص، حيث يحتاج العميل فى كثير من الأحيان أن يطلع على صورة حقيقية لتصميم الموقع.</a:t>
            </a:r>
          </a:p>
          <a:p>
            <a:pPr lvl="0"/>
            <a:r>
              <a:rPr lang="ar-SY" dirty="0"/>
              <a:t>ومن هنا وجب على المصمم أن يضع نصوصا مؤقتة على التصميم ليظهر للعميل الشكل كاملاً،دور مولد النص العربى أن يوفر على المصمم عناء البحث عن نص بديل لا علاقة له بالموضوع الذى يتحدث عنه التصميم فيظهر بشكل لا يليق.</a:t>
            </a:r>
          </a:p>
          <a:p>
            <a:pPr lvl="0"/>
            <a:endParaRPr lang="ar-SY" dirty="0"/>
          </a:p>
          <a:p>
            <a:pPr lvl="0"/>
            <a:endParaRPr lang="en-US" dirty="0"/>
          </a:p>
        </p:txBody>
      </p:sp>
      <p:sp>
        <p:nvSpPr>
          <p:cNvPr id="25" name="Text Placeholder 22">
            <a:extLst>
              <a:ext uri="{FF2B5EF4-FFF2-40B4-BE49-F238E27FC236}">
                <a16:creationId xmlns:a16="http://schemas.microsoft.com/office/drawing/2014/main" id="{1E6580F7-9D27-4A51-958B-F7257E76DC2F}"/>
              </a:ext>
            </a:extLst>
          </p:cNvPr>
          <p:cNvSpPr>
            <a:spLocks noGrp="1"/>
          </p:cNvSpPr>
          <p:nvPr>
            <p:ph type="body" sz="quarter" idx="17" hasCustomPrompt="1"/>
          </p:nvPr>
        </p:nvSpPr>
        <p:spPr>
          <a:xfrm>
            <a:off x="1142696" y="8153400"/>
            <a:ext cx="5558913" cy="5149645"/>
          </a:xfrm>
          <a:prstGeom prst="rect">
            <a:avLst/>
          </a:prstGeom>
        </p:spPr>
        <p:txBody>
          <a:bodyPr/>
          <a:lstStyle>
            <a:lvl1pPr marL="0" indent="0" algn="justLow" rtl="1">
              <a:buNone/>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a:p>
            <a:pPr lvl="0"/>
            <a:r>
              <a:rPr lang="ar-SY" dirty="0"/>
              <a:t>إذا كنت تحتاج إلى عدد أكبر من الفقرات يتيح لك مولد النص العربى زيادة عدد الفقرات كما تريد، النص لن يبدو مقسما ولا يحوي أخطاء لغوية، مولد النص العربى مفيد لمصممي ا</a:t>
            </a:r>
          </a:p>
          <a:p>
            <a:pPr lvl="0"/>
            <a:endParaRPr lang="en-US" dirty="0"/>
          </a:p>
        </p:txBody>
      </p:sp>
      <p:sp>
        <p:nvSpPr>
          <p:cNvPr id="26" name="Picture Placeholder 25">
            <a:extLst>
              <a:ext uri="{FF2B5EF4-FFF2-40B4-BE49-F238E27FC236}">
                <a16:creationId xmlns:a16="http://schemas.microsoft.com/office/drawing/2014/main" id="{7FE692E7-58EC-49AC-8857-A8AFD28FAEB4}"/>
              </a:ext>
            </a:extLst>
          </p:cNvPr>
          <p:cNvSpPr>
            <a:spLocks noGrp="1"/>
          </p:cNvSpPr>
          <p:nvPr>
            <p:ph type="pic" sz="quarter" idx="18" hasCustomPrompt="1"/>
          </p:nvPr>
        </p:nvSpPr>
        <p:spPr>
          <a:xfrm>
            <a:off x="1135319" y="13990398"/>
            <a:ext cx="5558913" cy="3381569"/>
          </a:xfrm>
          <a:prstGeom prst="rect">
            <a:avLst/>
          </a:prstGeom>
        </p:spPr>
        <p:txBody>
          <a:bodyPr/>
          <a:lstStyle>
            <a:lvl1pPr marL="0" indent="0" algn="ctr" rtl="1">
              <a:lnSpc>
                <a:spcPct val="300000"/>
              </a:lnSpc>
              <a:buNone/>
              <a:defRPr sz="2400"/>
            </a:lvl1pPr>
          </a:lstStyle>
          <a:p>
            <a:r>
              <a:rPr lang="ar-SY" dirty="0"/>
              <a:t>هنا توضع صورة توضيحية للمشروع</a:t>
            </a:r>
          </a:p>
          <a:p>
            <a:r>
              <a:rPr lang="ar-SY" dirty="0"/>
              <a:t>فقط اضغط على اشارة الصورة في منتصف المستطيل</a:t>
            </a:r>
            <a:endParaRPr lang="en-US" dirty="0"/>
          </a:p>
        </p:txBody>
      </p:sp>
      <p:sp>
        <p:nvSpPr>
          <p:cNvPr id="27" name="Text Placeholder 22">
            <a:extLst>
              <a:ext uri="{FF2B5EF4-FFF2-40B4-BE49-F238E27FC236}">
                <a16:creationId xmlns:a16="http://schemas.microsoft.com/office/drawing/2014/main" id="{7A973220-5840-499D-B132-9F448E89F68D}"/>
              </a:ext>
            </a:extLst>
          </p:cNvPr>
          <p:cNvSpPr>
            <a:spLocks noGrp="1"/>
          </p:cNvSpPr>
          <p:nvPr>
            <p:ph type="body" sz="quarter" idx="19" hasCustomPrompt="1"/>
          </p:nvPr>
        </p:nvSpPr>
        <p:spPr>
          <a:xfrm>
            <a:off x="14689393" y="19613880"/>
            <a:ext cx="5558913" cy="9448800"/>
          </a:xfrm>
          <a:prstGeom prst="rect">
            <a:avLst/>
          </a:prstGeom>
        </p:spPr>
        <p:txBody>
          <a:bodyPr/>
          <a:lstStyle>
            <a:lvl1pPr marL="0" indent="0" algn="justLow" rtl="1">
              <a:buNone/>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a:p>
            <a:pPr lvl="0"/>
            <a:r>
              <a:rPr lang="ar-SY" dirty="0"/>
              <a:t>إذا كنت تحتاج إلى عدد أكبر من الفقرات يتيح لك مولد النص العربى زيادة عدد الفقرات كما تريد، النص لن يبدو مقسما ولا يحوي أخطاء لغوية، مولد النص العربى مفيد لمصممي المواقع على وجه الخصوص، حيث يحتاج العميل فى كثير من الأحيان أن يطلع على صورة حقيقية لتصميم الموقع.</a:t>
            </a:r>
          </a:p>
          <a:p>
            <a:pPr lvl="0"/>
            <a:r>
              <a:rPr lang="ar-SY" dirty="0"/>
              <a:t>ومن هنا وجب على المصمم أن يضع نصوصا مؤقتة على التصميم ليظهر للعميل الشكل كاملاً،دور مولد النص العربى أن يوفر على المصمم عناء البحث عن نص بديل لا علاقة له بالموضوع الذى يتحدث عنه التصميم فيظهر بشكل لا يليق.</a:t>
            </a:r>
          </a:p>
          <a:p>
            <a:pPr lvl="0"/>
            <a:endParaRPr lang="ar-SY" dirty="0"/>
          </a:p>
          <a:p>
            <a:pPr lvl="0"/>
            <a:endParaRPr lang="en-US" dirty="0"/>
          </a:p>
        </p:txBody>
      </p:sp>
      <p:sp>
        <p:nvSpPr>
          <p:cNvPr id="28" name="Text Placeholder 22">
            <a:extLst>
              <a:ext uri="{FF2B5EF4-FFF2-40B4-BE49-F238E27FC236}">
                <a16:creationId xmlns:a16="http://schemas.microsoft.com/office/drawing/2014/main" id="{E1AE4158-B987-42A2-BE7F-82CDA8FEFF2B}"/>
              </a:ext>
            </a:extLst>
          </p:cNvPr>
          <p:cNvSpPr>
            <a:spLocks noGrp="1"/>
          </p:cNvSpPr>
          <p:nvPr>
            <p:ph type="body" sz="quarter" idx="20" hasCustomPrompt="1"/>
          </p:nvPr>
        </p:nvSpPr>
        <p:spPr>
          <a:xfrm>
            <a:off x="1135319" y="19613880"/>
            <a:ext cx="12476213" cy="2420210"/>
          </a:xfrm>
          <a:prstGeom prst="rect">
            <a:avLst/>
          </a:prstGeom>
        </p:spPr>
        <p:txBody>
          <a:bodyPr/>
          <a:lstStyle>
            <a:lvl1pPr marL="0" indent="0" algn="justLow" rtl="1">
              <a:buNone/>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a:p>
            <a:pPr lvl="0"/>
            <a:r>
              <a:rPr lang="ar-SY" dirty="0"/>
              <a:t>إذا كنت تحتاج إلى عدد أكبر من الفقرات يتيح لك مولد النص العربى زيادة عدد الفقرات كما تريد، النص لن يبدو مقسما ولا يحوي أخطاء لغوية، مولد النص العربى مفيد</a:t>
            </a:r>
          </a:p>
          <a:p>
            <a:pPr lvl="0"/>
            <a:endParaRPr lang="en-US" dirty="0"/>
          </a:p>
        </p:txBody>
      </p:sp>
      <p:sp>
        <p:nvSpPr>
          <p:cNvPr id="29" name="Text Placeholder 22">
            <a:extLst>
              <a:ext uri="{FF2B5EF4-FFF2-40B4-BE49-F238E27FC236}">
                <a16:creationId xmlns:a16="http://schemas.microsoft.com/office/drawing/2014/main" id="{9C618467-4BBD-44D0-8177-9FBFFC428BF0}"/>
              </a:ext>
            </a:extLst>
          </p:cNvPr>
          <p:cNvSpPr>
            <a:spLocks noGrp="1"/>
          </p:cNvSpPr>
          <p:nvPr>
            <p:ph type="body" sz="quarter" idx="21" hasCustomPrompt="1"/>
          </p:nvPr>
        </p:nvSpPr>
        <p:spPr>
          <a:xfrm>
            <a:off x="1135319" y="24185880"/>
            <a:ext cx="12476213" cy="4876800"/>
          </a:xfrm>
          <a:prstGeom prst="rect">
            <a:avLst/>
          </a:prstGeom>
        </p:spPr>
        <p:txBody>
          <a:bodyPr/>
          <a:lstStyle>
            <a:lvl1pPr marL="457200" indent="-457200" algn="justLow" rtl="1">
              <a:buFont typeface="Arial" panose="020B0604020202020204" pitchFamily="34" charset="0"/>
              <a:buChar char="•"/>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المرجع الاول</a:t>
            </a:r>
          </a:p>
          <a:p>
            <a:pPr lvl="0"/>
            <a:r>
              <a:rPr lang="ar-SY" dirty="0"/>
              <a:t>المرجع الثاني</a:t>
            </a:r>
          </a:p>
          <a:p>
            <a:pPr lvl="0"/>
            <a:r>
              <a:rPr lang="ar-SY" dirty="0"/>
              <a:t>المرجع الثالث</a:t>
            </a:r>
          </a:p>
          <a:p>
            <a:pPr lvl="0"/>
            <a:r>
              <a:rPr lang="ar-SY" dirty="0"/>
              <a:t>المرجع الرابع </a:t>
            </a:r>
          </a:p>
          <a:p>
            <a:pPr lvl="0"/>
            <a:r>
              <a:rPr lang="ar-SY" dirty="0"/>
              <a:t>المرجع الخامس</a:t>
            </a:r>
          </a:p>
          <a:p>
            <a:pPr lvl="0"/>
            <a:r>
              <a:rPr lang="ar-SY" dirty="0"/>
              <a:t>المرجع السادس</a:t>
            </a:r>
          </a:p>
          <a:p>
            <a:pPr lvl="0"/>
            <a:r>
              <a:rPr lang="ar-SY" dirty="0"/>
              <a:t>المرجع السابع</a:t>
            </a:r>
            <a:endParaRPr lang="en-US" dirty="0"/>
          </a:p>
        </p:txBody>
      </p:sp>
      <p:sp>
        <p:nvSpPr>
          <p:cNvPr id="2" name="TextBox 1">
            <a:extLst>
              <a:ext uri="{FF2B5EF4-FFF2-40B4-BE49-F238E27FC236}">
                <a16:creationId xmlns:a16="http://schemas.microsoft.com/office/drawing/2014/main" id="{924D3810-02F4-471B-9846-880375BAF2DF}"/>
              </a:ext>
            </a:extLst>
          </p:cNvPr>
          <p:cNvSpPr txBox="1"/>
          <p:nvPr userDrawn="1"/>
        </p:nvSpPr>
        <p:spPr>
          <a:xfrm>
            <a:off x="9804400" y="7077794"/>
            <a:ext cx="3657600" cy="646331"/>
          </a:xfrm>
          <a:prstGeom prst="rect">
            <a:avLst/>
          </a:prstGeom>
          <a:solidFill>
            <a:schemeClr val="accent3"/>
          </a:solidFill>
        </p:spPr>
        <p:txBody>
          <a:bodyPr wrap="square" rtlCol="0">
            <a:spAutoFit/>
          </a:bodyPr>
          <a:lstStyle/>
          <a:p>
            <a:pPr algn="ctr"/>
            <a:r>
              <a:rPr lang="ar-SY" sz="3600" dirty="0">
                <a:solidFill>
                  <a:schemeClr val="bg1"/>
                </a:solidFill>
              </a:rPr>
              <a:t>القسم العملي</a:t>
            </a:r>
            <a:endParaRPr lang="en-US" sz="3600" dirty="0">
              <a:solidFill>
                <a:schemeClr val="bg1"/>
              </a:solidFill>
            </a:endParaRPr>
          </a:p>
        </p:txBody>
      </p:sp>
      <p:sp>
        <p:nvSpPr>
          <p:cNvPr id="22" name="TextBox 21">
            <a:extLst>
              <a:ext uri="{FF2B5EF4-FFF2-40B4-BE49-F238E27FC236}">
                <a16:creationId xmlns:a16="http://schemas.microsoft.com/office/drawing/2014/main" id="{8881F266-E144-4E01-AD12-F8F8AA05C7D3}"/>
              </a:ext>
            </a:extLst>
          </p:cNvPr>
          <p:cNvSpPr txBox="1"/>
          <p:nvPr userDrawn="1"/>
        </p:nvSpPr>
        <p:spPr>
          <a:xfrm>
            <a:off x="2933700" y="7077794"/>
            <a:ext cx="3657600" cy="646331"/>
          </a:xfrm>
          <a:prstGeom prst="rect">
            <a:avLst/>
          </a:prstGeom>
          <a:solidFill>
            <a:schemeClr val="accent3"/>
          </a:solidFill>
        </p:spPr>
        <p:txBody>
          <a:bodyPr wrap="square" rtlCol="0">
            <a:spAutoFit/>
          </a:bodyPr>
          <a:lstStyle/>
          <a:p>
            <a:pPr algn="ctr"/>
            <a:r>
              <a:rPr lang="ar-SY" sz="3600" dirty="0">
                <a:solidFill>
                  <a:schemeClr val="bg1"/>
                </a:solidFill>
              </a:rPr>
              <a:t>القسم العملي</a:t>
            </a:r>
            <a:endParaRPr lang="en-US" sz="3600" dirty="0">
              <a:solidFill>
                <a:schemeClr val="bg1"/>
              </a:solidFill>
            </a:endParaRPr>
          </a:p>
        </p:txBody>
      </p:sp>
      <p:sp>
        <p:nvSpPr>
          <p:cNvPr id="30" name="TextBox 29">
            <a:extLst>
              <a:ext uri="{FF2B5EF4-FFF2-40B4-BE49-F238E27FC236}">
                <a16:creationId xmlns:a16="http://schemas.microsoft.com/office/drawing/2014/main" id="{904DB56C-E030-4379-AD7F-BE0C6892A330}"/>
              </a:ext>
            </a:extLst>
          </p:cNvPr>
          <p:cNvSpPr txBox="1"/>
          <p:nvPr userDrawn="1"/>
        </p:nvSpPr>
        <p:spPr>
          <a:xfrm>
            <a:off x="9804400" y="18698294"/>
            <a:ext cx="3657600" cy="646331"/>
          </a:xfrm>
          <a:prstGeom prst="rect">
            <a:avLst/>
          </a:prstGeom>
          <a:solidFill>
            <a:schemeClr val="accent2"/>
          </a:solidFill>
        </p:spPr>
        <p:txBody>
          <a:bodyPr wrap="square" rtlCol="0">
            <a:spAutoFit/>
          </a:bodyPr>
          <a:lstStyle/>
          <a:p>
            <a:pPr algn="ctr"/>
            <a:r>
              <a:rPr lang="ar-SY" sz="3600" dirty="0">
                <a:solidFill>
                  <a:schemeClr val="bg1"/>
                </a:solidFill>
              </a:rPr>
              <a:t>النتائج والمناقشة</a:t>
            </a:r>
            <a:endParaRPr lang="en-US" sz="3600" dirty="0">
              <a:solidFill>
                <a:schemeClr val="bg1"/>
              </a:solidFill>
            </a:endParaRPr>
          </a:p>
        </p:txBody>
      </p:sp>
    </p:spTree>
    <p:extLst>
      <p:ext uri="{BB962C8B-B14F-4D97-AF65-F5344CB8AC3E}">
        <p14:creationId xmlns:p14="http://schemas.microsoft.com/office/powerpoint/2010/main" val="452582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النموذج الثالث">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2C99A7A5-BEE1-4FD8-BBE4-7C7263668C2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298" y="0"/>
            <a:ext cx="21387923" cy="30240288"/>
          </a:xfrm>
          <a:prstGeom prst="rect">
            <a:avLst/>
          </a:prstGeom>
        </p:spPr>
      </p:pic>
      <p:pic>
        <p:nvPicPr>
          <p:cNvPr id="8" name="Graphic 7">
            <a:extLst>
              <a:ext uri="{FF2B5EF4-FFF2-40B4-BE49-F238E27FC236}">
                <a16:creationId xmlns:a16="http://schemas.microsoft.com/office/drawing/2014/main" id="{0BE6D687-A0DA-4168-A002-20E8AECFB87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8731866" y="1056799"/>
            <a:ext cx="2011680" cy="2011680"/>
          </a:xfrm>
          <a:prstGeom prst="rect">
            <a:avLst/>
          </a:prstGeom>
        </p:spPr>
      </p:pic>
      <p:pic>
        <p:nvPicPr>
          <p:cNvPr id="9" name="Graphic 8">
            <a:extLst>
              <a:ext uri="{FF2B5EF4-FFF2-40B4-BE49-F238E27FC236}">
                <a16:creationId xmlns:a16="http://schemas.microsoft.com/office/drawing/2014/main" id="{D1F2679B-4BA6-425D-AE7F-59351138E477}"/>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40079" y="1056799"/>
            <a:ext cx="2011680" cy="2011680"/>
          </a:xfrm>
          <a:prstGeom prst="rect">
            <a:avLst/>
          </a:prstGeom>
        </p:spPr>
      </p:pic>
      <p:sp>
        <p:nvSpPr>
          <p:cNvPr id="14" name="Text Placeholder 14">
            <a:extLst>
              <a:ext uri="{FF2B5EF4-FFF2-40B4-BE49-F238E27FC236}">
                <a16:creationId xmlns:a16="http://schemas.microsoft.com/office/drawing/2014/main" id="{C8482CAD-7E58-4AFA-890E-60D951A25A53}"/>
              </a:ext>
            </a:extLst>
          </p:cNvPr>
          <p:cNvSpPr>
            <a:spLocks noGrp="1"/>
          </p:cNvSpPr>
          <p:nvPr>
            <p:ph type="body" sz="quarter" idx="10" hasCustomPrompt="1"/>
          </p:nvPr>
        </p:nvSpPr>
        <p:spPr>
          <a:xfrm>
            <a:off x="1676400" y="3314700"/>
            <a:ext cx="18135600" cy="876300"/>
          </a:xfrm>
          <a:prstGeom prst="rect">
            <a:avLst/>
          </a:prstGeom>
        </p:spPr>
        <p:txBody>
          <a:bodyPr/>
          <a:lstStyle>
            <a:lvl1pPr marL="0" indent="0" algn="ctr" rtl="1">
              <a:buNone/>
              <a:defRPr lang="en-US" sz="5400" smtClean="0"/>
            </a:lvl1pPr>
            <a:lvl2pPr marL="1069162" indent="0" algn="ctr" rtl="1">
              <a:buNone/>
              <a:defRPr lang="en-US" smtClean="0"/>
            </a:lvl2pPr>
            <a:lvl3pPr marL="2138325" indent="0" algn="ctr" rtl="1">
              <a:buNone/>
              <a:defRPr lang="en-US" smtClean="0"/>
            </a:lvl3pPr>
            <a:lvl4pPr marL="3207487" indent="0" algn="ctr" rtl="1">
              <a:buNone/>
              <a:defRPr lang="en-US" smtClean="0"/>
            </a:lvl4pPr>
            <a:lvl5pPr marL="4276649" indent="0" algn="ctr" rtl="1">
              <a:buNone/>
              <a:defRPr lang="en-US"/>
            </a:lvl5pPr>
          </a:lstStyle>
          <a:p>
            <a:pPr lvl="0"/>
            <a:r>
              <a:rPr lang="ar-SY" dirty="0"/>
              <a:t>يُوضع العنوان الخاص بالمشروع في هذه المساحة</a:t>
            </a:r>
            <a:endParaRPr lang="en-US" dirty="0"/>
          </a:p>
        </p:txBody>
      </p:sp>
      <p:sp>
        <p:nvSpPr>
          <p:cNvPr id="15" name="Text Placeholder 14">
            <a:extLst>
              <a:ext uri="{FF2B5EF4-FFF2-40B4-BE49-F238E27FC236}">
                <a16:creationId xmlns:a16="http://schemas.microsoft.com/office/drawing/2014/main" id="{F4821871-19F5-4500-87AF-52A0E58561F3}"/>
              </a:ext>
            </a:extLst>
          </p:cNvPr>
          <p:cNvSpPr>
            <a:spLocks noGrp="1"/>
          </p:cNvSpPr>
          <p:nvPr>
            <p:ph type="body" sz="quarter" idx="11" hasCustomPrompt="1"/>
          </p:nvPr>
        </p:nvSpPr>
        <p:spPr>
          <a:xfrm>
            <a:off x="1676400" y="4410041"/>
            <a:ext cx="18135600" cy="876300"/>
          </a:xfrm>
          <a:prstGeom prst="rect">
            <a:avLst/>
          </a:prstGeom>
        </p:spPr>
        <p:txBody>
          <a:bodyPr/>
          <a:lstStyle>
            <a:lvl1pPr marL="0" indent="0" algn="ctr" rtl="1">
              <a:buNone/>
              <a:defRPr lang="en-US" sz="5400" smtClean="0"/>
            </a:lvl1pPr>
            <a:lvl2pPr marL="1069162" indent="0" algn="ctr" rtl="1">
              <a:buNone/>
              <a:defRPr lang="en-US" smtClean="0"/>
            </a:lvl2pPr>
            <a:lvl3pPr marL="2138325" indent="0" algn="ctr" rtl="1">
              <a:buNone/>
              <a:defRPr lang="en-US" smtClean="0"/>
            </a:lvl3pPr>
            <a:lvl4pPr marL="3207487" indent="0" algn="ctr" rtl="1">
              <a:buNone/>
              <a:defRPr lang="en-US" smtClean="0"/>
            </a:lvl4pPr>
            <a:lvl5pPr marL="4276649" indent="0" algn="ctr" rtl="1">
              <a:buNone/>
              <a:defRPr lang="en-US"/>
            </a:lvl5pPr>
          </a:lstStyle>
          <a:p>
            <a:pPr lvl="0"/>
            <a:r>
              <a:rPr lang="en-US" dirty="0"/>
              <a:t>Project tittle here in English </a:t>
            </a:r>
          </a:p>
        </p:txBody>
      </p:sp>
      <p:sp>
        <p:nvSpPr>
          <p:cNvPr id="16" name="Text Placeholder 14">
            <a:extLst>
              <a:ext uri="{FF2B5EF4-FFF2-40B4-BE49-F238E27FC236}">
                <a16:creationId xmlns:a16="http://schemas.microsoft.com/office/drawing/2014/main" id="{4CF451B3-3F9B-453A-941A-3834604C2610}"/>
              </a:ext>
            </a:extLst>
          </p:cNvPr>
          <p:cNvSpPr>
            <a:spLocks noGrp="1"/>
          </p:cNvSpPr>
          <p:nvPr>
            <p:ph type="body" sz="quarter" idx="12" hasCustomPrompt="1"/>
          </p:nvPr>
        </p:nvSpPr>
        <p:spPr>
          <a:xfrm>
            <a:off x="1676400" y="5505382"/>
            <a:ext cx="18135600" cy="533400"/>
          </a:xfrm>
          <a:prstGeom prst="rect">
            <a:avLst/>
          </a:prstGeom>
        </p:spPr>
        <p:txBody>
          <a:bodyPr/>
          <a:lstStyle>
            <a:lvl1pPr marL="0" indent="0" algn="ctr" rtl="1">
              <a:buNone/>
              <a:defRPr lang="en-US" sz="3000" smtClean="0"/>
            </a:lvl1pPr>
            <a:lvl2pPr marL="1069162" indent="0" algn="ctr" rtl="1">
              <a:buNone/>
              <a:defRPr lang="en-US" smtClean="0"/>
            </a:lvl2pPr>
            <a:lvl3pPr marL="2138325" indent="0" algn="ctr" rtl="1">
              <a:buNone/>
              <a:defRPr lang="en-US" smtClean="0"/>
            </a:lvl3pPr>
            <a:lvl4pPr marL="3207487" indent="0" algn="ctr" rtl="1">
              <a:buNone/>
              <a:defRPr lang="en-US" smtClean="0"/>
            </a:lvl4pPr>
            <a:lvl5pPr marL="4276649" indent="0" algn="ctr" rtl="1">
              <a:buNone/>
              <a:defRPr lang="en-US"/>
            </a:lvl5pPr>
          </a:lstStyle>
          <a:p>
            <a:pPr lvl="0"/>
            <a:r>
              <a:rPr lang="ar-SY" dirty="0"/>
              <a:t>اسم صاحب رسالة الماجستير</a:t>
            </a:r>
            <a:endParaRPr lang="en-US" dirty="0"/>
          </a:p>
        </p:txBody>
      </p:sp>
      <p:sp>
        <p:nvSpPr>
          <p:cNvPr id="17" name="Text Placeholder 14">
            <a:extLst>
              <a:ext uri="{FF2B5EF4-FFF2-40B4-BE49-F238E27FC236}">
                <a16:creationId xmlns:a16="http://schemas.microsoft.com/office/drawing/2014/main" id="{4D03ADD3-BC77-4961-8B4E-FBA87CFD8B07}"/>
              </a:ext>
            </a:extLst>
          </p:cNvPr>
          <p:cNvSpPr>
            <a:spLocks noGrp="1"/>
          </p:cNvSpPr>
          <p:nvPr>
            <p:ph type="body" sz="quarter" idx="13" hasCustomPrompt="1"/>
          </p:nvPr>
        </p:nvSpPr>
        <p:spPr>
          <a:xfrm>
            <a:off x="1676400" y="6257822"/>
            <a:ext cx="18135600" cy="533400"/>
          </a:xfrm>
          <a:prstGeom prst="rect">
            <a:avLst/>
          </a:prstGeom>
        </p:spPr>
        <p:txBody>
          <a:bodyPr/>
          <a:lstStyle>
            <a:lvl1pPr marL="0" indent="0" algn="ctr" rtl="1">
              <a:buNone/>
              <a:defRPr lang="en-US" sz="3000" smtClean="0"/>
            </a:lvl1pPr>
            <a:lvl2pPr marL="1069162" indent="0" algn="ctr" rtl="1">
              <a:buNone/>
              <a:defRPr lang="en-US" smtClean="0"/>
            </a:lvl2pPr>
            <a:lvl3pPr marL="2138325" indent="0" algn="ctr" rtl="1">
              <a:buNone/>
              <a:defRPr lang="en-US" smtClean="0"/>
            </a:lvl3pPr>
            <a:lvl4pPr marL="3207487" indent="0" algn="ctr" rtl="1">
              <a:buNone/>
              <a:defRPr lang="en-US" smtClean="0"/>
            </a:lvl4pPr>
            <a:lvl5pPr marL="4276649" indent="0" algn="ctr" rtl="1">
              <a:buNone/>
              <a:defRPr lang="en-US"/>
            </a:lvl5pPr>
          </a:lstStyle>
          <a:p>
            <a:pPr lvl="0"/>
            <a:r>
              <a:rPr lang="ar-SY" dirty="0"/>
              <a:t>الدكتور المشرف (مثال:د._______)</a:t>
            </a:r>
            <a:endParaRPr lang="en-US" dirty="0"/>
          </a:p>
        </p:txBody>
      </p:sp>
      <p:sp>
        <p:nvSpPr>
          <p:cNvPr id="18" name="TextBox 17">
            <a:extLst>
              <a:ext uri="{FF2B5EF4-FFF2-40B4-BE49-F238E27FC236}">
                <a16:creationId xmlns:a16="http://schemas.microsoft.com/office/drawing/2014/main" id="{BDAE4B12-1561-4589-9C42-E449C6284969}"/>
              </a:ext>
            </a:extLst>
          </p:cNvPr>
          <p:cNvSpPr txBox="1"/>
          <p:nvPr userDrawn="1"/>
        </p:nvSpPr>
        <p:spPr>
          <a:xfrm>
            <a:off x="14500089" y="1270296"/>
            <a:ext cx="4123245" cy="977191"/>
          </a:xfrm>
          <a:prstGeom prst="rect">
            <a:avLst/>
          </a:prstGeom>
          <a:noFill/>
        </p:spPr>
        <p:txBody>
          <a:bodyPr wrap="none" rtlCol="0">
            <a:spAutoFit/>
          </a:bodyPr>
          <a:lstStyle/>
          <a:p>
            <a:pPr algn="r" rtl="1">
              <a:lnSpc>
                <a:spcPct val="150000"/>
              </a:lnSpc>
            </a:pPr>
            <a:r>
              <a:rPr lang="ar-SY" sz="2000" dirty="0"/>
              <a:t>جامعة دمشق</a:t>
            </a:r>
          </a:p>
          <a:p>
            <a:pPr algn="r" rtl="1">
              <a:lnSpc>
                <a:spcPct val="150000"/>
              </a:lnSpc>
            </a:pPr>
            <a:r>
              <a:rPr lang="ar-SY" sz="2000" dirty="0"/>
              <a:t>كلية الهندسة الميكانيكية والكهربائية</a:t>
            </a:r>
            <a:endParaRPr lang="en-US" sz="2000" dirty="0"/>
          </a:p>
        </p:txBody>
      </p:sp>
      <p:sp>
        <p:nvSpPr>
          <p:cNvPr id="19" name="Text Placeholder 21">
            <a:extLst>
              <a:ext uri="{FF2B5EF4-FFF2-40B4-BE49-F238E27FC236}">
                <a16:creationId xmlns:a16="http://schemas.microsoft.com/office/drawing/2014/main" id="{58A5C9D7-195F-466D-9CBB-16EF269B8508}"/>
              </a:ext>
            </a:extLst>
          </p:cNvPr>
          <p:cNvSpPr>
            <a:spLocks noGrp="1"/>
          </p:cNvSpPr>
          <p:nvPr>
            <p:ph type="body" sz="quarter" idx="14" hasCustomPrompt="1"/>
          </p:nvPr>
        </p:nvSpPr>
        <p:spPr>
          <a:xfrm>
            <a:off x="11633200" y="2387186"/>
            <a:ext cx="6896100" cy="373222"/>
          </a:xfrm>
          <a:prstGeom prst="rect">
            <a:avLst/>
          </a:prstGeom>
        </p:spPr>
        <p:txBody>
          <a:bodyPr/>
          <a:lstStyle>
            <a:lvl1pPr marL="0" indent="0" algn="r" rtl="1">
              <a:buNone/>
              <a:defRPr sz="2000"/>
            </a:lvl1pPr>
          </a:lstStyle>
          <a:p>
            <a:pPr lvl="0"/>
            <a:r>
              <a:rPr lang="ar-SY" sz="2000" dirty="0"/>
              <a:t>يُوضع اسم القسم : (مثال: قسم هندسة التصميم الميكانيكي)</a:t>
            </a:r>
            <a:endParaRPr lang="en-US" dirty="0"/>
          </a:p>
        </p:txBody>
      </p:sp>
      <p:sp>
        <p:nvSpPr>
          <p:cNvPr id="20" name="Text Placeholder 22">
            <a:extLst>
              <a:ext uri="{FF2B5EF4-FFF2-40B4-BE49-F238E27FC236}">
                <a16:creationId xmlns:a16="http://schemas.microsoft.com/office/drawing/2014/main" id="{12C66BB5-B1AC-49A5-9CDF-FA54B8111C67}"/>
              </a:ext>
            </a:extLst>
          </p:cNvPr>
          <p:cNvSpPr>
            <a:spLocks noGrp="1"/>
          </p:cNvSpPr>
          <p:nvPr>
            <p:ph type="body" sz="quarter" idx="15" hasCustomPrompt="1"/>
          </p:nvPr>
        </p:nvSpPr>
        <p:spPr>
          <a:xfrm>
            <a:off x="10691813" y="8153400"/>
            <a:ext cx="9556494" cy="6111240"/>
          </a:xfrm>
          <a:prstGeom prst="rect">
            <a:avLst/>
          </a:prstGeom>
        </p:spPr>
        <p:txBody>
          <a:bodyPr/>
          <a:lstStyle>
            <a:lvl1pPr marL="0" indent="0" algn="justLow" rtl="1">
              <a:buNone/>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a:p>
            <a:pPr lvl="0"/>
            <a:r>
              <a:rPr lang="ar-SY" dirty="0"/>
              <a:t>إذا كنت تحتاج إلى عدد أكبر من الفقرات يتيح لك مولد النص العربى زيادة عدد الفقرات كما تريد، النص لن يبدو مقسما ولا يحوي أخطاء لغوية، مولد النص العربى مفيد لمصممي المواقع على وجه الخصوص، حيث يحتاج العميل فى كثير من الأحيان أن يطلع على صورة حقيقية لتصميم الموقع.</a:t>
            </a:r>
          </a:p>
          <a:p>
            <a:pPr lvl="0"/>
            <a:r>
              <a:rPr lang="ar-SY" dirty="0"/>
              <a:t>ومن هنا وجب على المصمم أن يضع نصوصا مؤقتة على التصميم ليظهر للعميل الشكل كاملاً،دور مولد النص العربى أن يوفر على المصمم عناء البحث عن نص بديل لا علاقة له بالموضوع الذى يتحدث عنه التصميم فيظهر بشكل لا يليق.</a:t>
            </a:r>
          </a:p>
          <a:p>
            <a:pPr lvl="0"/>
            <a:endParaRPr lang="ar-SY" dirty="0"/>
          </a:p>
          <a:p>
            <a:pPr lvl="0"/>
            <a:endParaRPr lang="en-US" dirty="0"/>
          </a:p>
        </p:txBody>
      </p:sp>
      <p:sp>
        <p:nvSpPr>
          <p:cNvPr id="21" name="Text Placeholder 22">
            <a:extLst>
              <a:ext uri="{FF2B5EF4-FFF2-40B4-BE49-F238E27FC236}">
                <a16:creationId xmlns:a16="http://schemas.microsoft.com/office/drawing/2014/main" id="{75C1C9B0-6D5B-439B-BE7F-DB65F62876F2}"/>
              </a:ext>
            </a:extLst>
          </p:cNvPr>
          <p:cNvSpPr>
            <a:spLocks noGrp="1"/>
          </p:cNvSpPr>
          <p:nvPr>
            <p:ph type="body" sz="quarter" idx="16" hasCustomPrompt="1"/>
          </p:nvPr>
        </p:nvSpPr>
        <p:spPr>
          <a:xfrm>
            <a:off x="10691813" y="16017240"/>
            <a:ext cx="9556494" cy="5538256"/>
          </a:xfrm>
          <a:prstGeom prst="rect">
            <a:avLst/>
          </a:prstGeom>
        </p:spPr>
        <p:txBody>
          <a:bodyPr/>
          <a:lstStyle>
            <a:lvl1pPr marL="0" indent="0" algn="justLow" rtl="1">
              <a:buNone/>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a:p>
            <a:pPr lvl="0"/>
            <a:r>
              <a:rPr lang="ar-SY" dirty="0"/>
              <a:t>إذا كنت تحتاج إلى عدد أكبر من الفقرات يتيح لك مولد النص العربى زيادة عدد الفقرات كما تريد، النص لن يبدو مقسما ولا يحوي أخطاء لغوية، مولد النص العربى مفيد لمصممي المواقع على وجه الخصوص، حيث يحتاج العميل فى كثير من الأحيان أن يطلع على صورة حقيقية لتصميم الموقع.</a:t>
            </a:r>
          </a:p>
          <a:p>
            <a:pPr lvl="0"/>
            <a:r>
              <a:rPr lang="ar-SY" dirty="0"/>
              <a:t>ومن هنا وجب على المصمم أن يضع نصوصا مؤقتة على التصميم ليظهر للعميل الشكل كاملاً،دور مولد النص العربى أن يوفر على المصمم عناء البحث عن نص بديل لا علاقة له بالموضوع الذى يتحدث عنه التصميم فيظهر بشكل لا يليق.</a:t>
            </a:r>
          </a:p>
          <a:p>
            <a:pPr lvl="0"/>
            <a:endParaRPr lang="ar-SY" dirty="0"/>
          </a:p>
          <a:p>
            <a:pPr lvl="0"/>
            <a:endParaRPr lang="en-US" dirty="0"/>
          </a:p>
        </p:txBody>
      </p:sp>
      <p:sp>
        <p:nvSpPr>
          <p:cNvPr id="23" name="Text Placeholder 22">
            <a:extLst>
              <a:ext uri="{FF2B5EF4-FFF2-40B4-BE49-F238E27FC236}">
                <a16:creationId xmlns:a16="http://schemas.microsoft.com/office/drawing/2014/main" id="{66DAA4ED-340C-4246-B7F0-B52B520FDAF1}"/>
              </a:ext>
            </a:extLst>
          </p:cNvPr>
          <p:cNvSpPr>
            <a:spLocks noGrp="1"/>
          </p:cNvSpPr>
          <p:nvPr>
            <p:ph type="body" sz="quarter" idx="19" hasCustomPrompt="1"/>
          </p:nvPr>
        </p:nvSpPr>
        <p:spPr>
          <a:xfrm>
            <a:off x="877253" y="8153400"/>
            <a:ext cx="8674945" cy="6111240"/>
          </a:xfrm>
          <a:prstGeom prst="rect">
            <a:avLst/>
          </a:prstGeom>
        </p:spPr>
        <p:txBody>
          <a:bodyPr/>
          <a:lstStyle>
            <a:lvl1pPr marL="0" indent="0" algn="justLow" rtl="1">
              <a:buNone/>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a:p>
            <a:pPr lvl="0"/>
            <a:r>
              <a:rPr lang="ar-SY" dirty="0"/>
              <a:t>إذا كنت تحتاج إلى عدد أكبر من الفقرات يتيح لك مولد النص العربى زيادة عدد الفقرات كما تريد، النص لن يبدو مقسما ولا يحوي أخطاء لغوية، مولد النص العربى مفيد لمصممي المواقع على وجه الخصوص، حيث يحتاج العميل فى كثير من الأحيان أن يطلع على صورة حقيقية لتصميم الموقع.</a:t>
            </a:r>
          </a:p>
          <a:p>
            <a:pPr lvl="0"/>
            <a:r>
              <a:rPr lang="ar-SY" dirty="0"/>
              <a:t>ومن هنا وجب على المصمم أن يضع نصوصا مؤقتة على التصميم ليظهر للعميل الشكل كاملاً،دور مولد النص العربى أن يوفر على المصمم عناء البحث عن نص بديل لا علاقة له بالموضوع الذى يتحدث عنه التصميم فيظهر بشكل لا يليق.</a:t>
            </a:r>
          </a:p>
          <a:p>
            <a:pPr lvl="0"/>
            <a:endParaRPr lang="ar-SY" dirty="0"/>
          </a:p>
          <a:p>
            <a:pPr lvl="0"/>
            <a:endParaRPr lang="en-US" dirty="0"/>
          </a:p>
        </p:txBody>
      </p:sp>
      <p:sp>
        <p:nvSpPr>
          <p:cNvPr id="25" name="Text Placeholder 22">
            <a:extLst>
              <a:ext uri="{FF2B5EF4-FFF2-40B4-BE49-F238E27FC236}">
                <a16:creationId xmlns:a16="http://schemas.microsoft.com/office/drawing/2014/main" id="{963B11F0-F9AF-4873-938F-13AB083502F2}"/>
              </a:ext>
            </a:extLst>
          </p:cNvPr>
          <p:cNvSpPr>
            <a:spLocks noGrp="1"/>
          </p:cNvSpPr>
          <p:nvPr>
            <p:ph type="body" sz="quarter" idx="21" hasCustomPrompt="1"/>
          </p:nvPr>
        </p:nvSpPr>
        <p:spPr>
          <a:xfrm>
            <a:off x="877253" y="21555496"/>
            <a:ext cx="8546012" cy="7358558"/>
          </a:xfrm>
          <a:prstGeom prst="rect">
            <a:avLst/>
          </a:prstGeom>
        </p:spPr>
        <p:txBody>
          <a:bodyPr/>
          <a:lstStyle>
            <a:lvl1pPr marL="457200" indent="-457200" algn="justLow" rtl="1">
              <a:buFont typeface="Arial" panose="020B0604020202020204" pitchFamily="34" charset="0"/>
              <a:buChar char="•"/>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المرجع الاول</a:t>
            </a:r>
          </a:p>
          <a:p>
            <a:pPr lvl="0"/>
            <a:r>
              <a:rPr lang="ar-SY" dirty="0"/>
              <a:t>المرجع الثاني</a:t>
            </a:r>
          </a:p>
          <a:p>
            <a:pPr lvl="0"/>
            <a:r>
              <a:rPr lang="ar-SY" dirty="0"/>
              <a:t>المرجع الثالث</a:t>
            </a:r>
          </a:p>
          <a:p>
            <a:pPr lvl="0"/>
            <a:r>
              <a:rPr lang="ar-SY" dirty="0"/>
              <a:t>المرجع الرابع </a:t>
            </a:r>
          </a:p>
          <a:p>
            <a:pPr lvl="0"/>
            <a:r>
              <a:rPr lang="ar-SY" dirty="0"/>
              <a:t>المرجع الخامس</a:t>
            </a:r>
          </a:p>
          <a:p>
            <a:pPr lvl="0"/>
            <a:r>
              <a:rPr lang="ar-SY" dirty="0"/>
              <a:t>المرجع السادس</a:t>
            </a:r>
          </a:p>
          <a:p>
            <a:pPr lvl="0"/>
            <a:r>
              <a:rPr lang="ar-SY" dirty="0"/>
              <a:t>المرجع السابع</a:t>
            </a:r>
            <a:endParaRPr lang="en-US" dirty="0"/>
          </a:p>
        </p:txBody>
      </p:sp>
      <p:sp>
        <p:nvSpPr>
          <p:cNvPr id="26" name="Picture Placeholder 25">
            <a:extLst>
              <a:ext uri="{FF2B5EF4-FFF2-40B4-BE49-F238E27FC236}">
                <a16:creationId xmlns:a16="http://schemas.microsoft.com/office/drawing/2014/main" id="{874D4E7A-B084-4AB6-9C63-437824188811}"/>
              </a:ext>
            </a:extLst>
          </p:cNvPr>
          <p:cNvSpPr>
            <a:spLocks noGrp="1"/>
          </p:cNvSpPr>
          <p:nvPr>
            <p:ph type="pic" sz="quarter" idx="22" hasCustomPrompt="1"/>
          </p:nvPr>
        </p:nvSpPr>
        <p:spPr>
          <a:xfrm>
            <a:off x="877253" y="14649414"/>
            <a:ext cx="8664954" cy="4700147"/>
          </a:xfrm>
          <a:prstGeom prst="rect">
            <a:avLst/>
          </a:prstGeom>
        </p:spPr>
        <p:txBody>
          <a:bodyPr/>
          <a:lstStyle>
            <a:lvl1pPr marL="0" indent="0" algn="ctr" rtl="1">
              <a:lnSpc>
                <a:spcPct val="300000"/>
              </a:lnSpc>
              <a:buNone/>
              <a:defRPr sz="2400"/>
            </a:lvl1pPr>
          </a:lstStyle>
          <a:p>
            <a:r>
              <a:rPr lang="ar-SY" dirty="0"/>
              <a:t>هنا توضع صورة توضيحية للمشروع</a:t>
            </a:r>
          </a:p>
          <a:p>
            <a:r>
              <a:rPr lang="ar-SY" dirty="0"/>
              <a:t>فقط اضغط على اشارة الصورة في منتصف المستطيل</a:t>
            </a:r>
            <a:endParaRPr lang="en-US" dirty="0"/>
          </a:p>
        </p:txBody>
      </p:sp>
      <p:sp>
        <p:nvSpPr>
          <p:cNvPr id="24" name="Text Placeholder 22">
            <a:extLst>
              <a:ext uri="{FF2B5EF4-FFF2-40B4-BE49-F238E27FC236}">
                <a16:creationId xmlns:a16="http://schemas.microsoft.com/office/drawing/2014/main" id="{143B6EBF-6199-46CB-8B16-9751580B581F}"/>
              </a:ext>
            </a:extLst>
          </p:cNvPr>
          <p:cNvSpPr>
            <a:spLocks noGrp="1"/>
          </p:cNvSpPr>
          <p:nvPr>
            <p:ph type="body" sz="quarter" idx="23" hasCustomPrompt="1"/>
          </p:nvPr>
        </p:nvSpPr>
        <p:spPr>
          <a:xfrm>
            <a:off x="10744200" y="23437636"/>
            <a:ext cx="9556494" cy="5637552"/>
          </a:xfrm>
          <a:prstGeom prst="rect">
            <a:avLst/>
          </a:prstGeom>
        </p:spPr>
        <p:txBody>
          <a:bodyPr/>
          <a:lstStyle>
            <a:lvl1pPr marL="0" indent="0" algn="justLow" rtl="1">
              <a:buNone/>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a:p>
            <a:pPr lvl="0"/>
            <a:r>
              <a:rPr lang="ar-SY" dirty="0"/>
              <a:t>إذا كنت تحتاج إلى عدد أكبر من الفقرات يتيح لك مولد النص العربى زيادة عدد الفقرات كما تريد، النص لن يبدو مقسما ولا يحوي أخطاء لغوية، مولد النص العربى مفيد لمصممي المواقع على وجه الخصوص، حيث يحتاج العميل فى كثير من الأحيان أن يطلع على صورة حقيقية لتصميم الموقع.</a:t>
            </a:r>
          </a:p>
          <a:p>
            <a:pPr lvl="0"/>
            <a:r>
              <a:rPr lang="ar-SY" dirty="0"/>
              <a:t>ومن هنا وجب على المصمم أن يضع نصوصا مؤقتة على التصميم ليظهر للعميل الشكل كاملاً،دور مولد النص العربى أن يوفر على المصمم عناء البحث عن نص بديل لا علاقة له بالموضوع الذى يتحدث عنه التصميم فيظهر بشكل لا يليق.</a:t>
            </a:r>
          </a:p>
          <a:p>
            <a:pPr lvl="0"/>
            <a:endParaRPr lang="ar-SY" dirty="0"/>
          </a:p>
          <a:p>
            <a:pPr lvl="0"/>
            <a:endParaRPr lang="en-US" dirty="0"/>
          </a:p>
        </p:txBody>
      </p:sp>
    </p:spTree>
    <p:extLst>
      <p:ext uri="{BB962C8B-B14F-4D97-AF65-F5344CB8AC3E}">
        <p14:creationId xmlns:p14="http://schemas.microsoft.com/office/powerpoint/2010/main" val="886153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النموذج الرابع">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6F00167E-C40E-4E4B-A4CA-B0C9F086F9F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0"/>
            <a:ext cx="21383625" cy="30234211"/>
          </a:xfrm>
          <a:prstGeom prst="rect">
            <a:avLst/>
          </a:prstGeom>
        </p:spPr>
      </p:pic>
      <p:pic>
        <p:nvPicPr>
          <p:cNvPr id="9" name="Graphic 8">
            <a:extLst>
              <a:ext uri="{FF2B5EF4-FFF2-40B4-BE49-F238E27FC236}">
                <a16:creationId xmlns:a16="http://schemas.microsoft.com/office/drawing/2014/main" id="{CFB17084-E79D-40E4-B81F-D2D96CCB5AB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8731866" y="1056799"/>
            <a:ext cx="2011680" cy="2011680"/>
          </a:xfrm>
          <a:prstGeom prst="rect">
            <a:avLst/>
          </a:prstGeom>
        </p:spPr>
      </p:pic>
      <p:pic>
        <p:nvPicPr>
          <p:cNvPr id="10" name="Graphic 9">
            <a:extLst>
              <a:ext uri="{FF2B5EF4-FFF2-40B4-BE49-F238E27FC236}">
                <a16:creationId xmlns:a16="http://schemas.microsoft.com/office/drawing/2014/main" id="{7292FA10-781D-46CC-8A4A-4E9E837831E6}"/>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40079" y="1056799"/>
            <a:ext cx="2011680" cy="2011680"/>
          </a:xfrm>
          <a:prstGeom prst="rect">
            <a:avLst/>
          </a:prstGeom>
        </p:spPr>
      </p:pic>
      <p:sp>
        <p:nvSpPr>
          <p:cNvPr id="15" name="Text Placeholder 14">
            <a:extLst>
              <a:ext uri="{FF2B5EF4-FFF2-40B4-BE49-F238E27FC236}">
                <a16:creationId xmlns:a16="http://schemas.microsoft.com/office/drawing/2014/main" id="{20DB5DC2-59AF-40B0-A19A-B2D4AB9ED159}"/>
              </a:ext>
            </a:extLst>
          </p:cNvPr>
          <p:cNvSpPr>
            <a:spLocks noGrp="1"/>
          </p:cNvSpPr>
          <p:nvPr>
            <p:ph type="body" sz="quarter" idx="10" hasCustomPrompt="1"/>
          </p:nvPr>
        </p:nvSpPr>
        <p:spPr>
          <a:xfrm>
            <a:off x="1676400" y="3238500"/>
            <a:ext cx="18135600" cy="876300"/>
          </a:xfrm>
          <a:prstGeom prst="rect">
            <a:avLst/>
          </a:prstGeom>
        </p:spPr>
        <p:txBody>
          <a:bodyPr/>
          <a:lstStyle>
            <a:lvl1pPr marL="0" indent="0" algn="ctr" rtl="1">
              <a:buNone/>
              <a:defRPr lang="en-US" sz="5400" smtClean="0"/>
            </a:lvl1pPr>
            <a:lvl2pPr marL="1069162" indent="0" algn="ctr" rtl="1">
              <a:buNone/>
              <a:defRPr lang="en-US" smtClean="0"/>
            </a:lvl2pPr>
            <a:lvl3pPr marL="2138325" indent="0" algn="ctr" rtl="1">
              <a:buNone/>
              <a:defRPr lang="en-US" smtClean="0"/>
            </a:lvl3pPr>
            <a:lvl4pPr marL="3207487" indent="0" algn="ctr" rtl="1">
              <a:buNone/>
              <a:defRPr lang="en-US" smtClean="0"/>
            </a:lvl4pPr>
            <a:lvl5pPr marL="4276649" indent="0" algn="ctr" rtl="1">
              <a:buNone/>
              <a:defRPr lang="en-US"/>
            </a:lvl5pPr>
          </a:lstStyle>
          <a:p>
            <a:pPr lvl="0"/>
            <a:r>
              <a:rPr lang="ar-SY" dirty="0"/>
              <a:t>يُوضع العنوان الخاص بالمشروع في هذه المساحة</a:t>
            </a:r>
            <a:endParaRPr lang="en-US" dirty="0"/>
          </a:p>
        </p:txBody>
      </p:sp>
      <p:sp>
        <p:nvSpPr>
          <p:cNvPr id="16" name="Text Placeholder 14">
            <a:extLst>
              <a:ext uri="{FF2B5EF4-FFF2-40B4-BE49-F238E27FC236}">
                <a16:creationId xmlns:a16="http://schemas.microsoft.com/office/drawing/2014/main" id="{330F7DC0-B18C-4268-AB44-F9C9B9D5B15C}"/>
              </a:ext>
            </a:extLst>
          </p:cNvPr>
          <p:cNvSpPr>
            <a:spLocks noGrp="1"/>
          </p:cNvSpPr>
          <p:nvPr>
            <p:ph type="body" sz="quarter" idx="11" hasCustomPrompt="1"/>
          </p:nvPr>
        </p:nvSpPr>
        <p:spPr>
          <a:xfrm>
            <a:off x="1676400" y="4333841"/>
            <a:ext cx="18135600" cy="876300"/>
          </a:xfrm>
          <a:prstGeom prst="rect">
            <a:avLst/>
          </a:prstGeom>
        </p:spPr>
        <p:txBody>
          <a:bodyPr/>
          <a:lstStyle>
            <a:lvl1pPr marL="0" indent="0" algn="ctr" rtl="1">
              <a:buNone/>
              <a:defRPr lang="en-US" sz="5400" smtClean="0"/>
            </a:lvl1pPr>
            <a:lvl2pPr marL="1069162" indent="0" algn="ctr" rtl="1">
              <a:buNone/>
              <a:defRPr lang="en-US" smtClean="0"/>
            </a:lvl2pPr>
            <a:lvl3pPr marL="2138325" indent="0" algn="ctr" rtl="1">
              <a:buNone/>
              <a:defRPr lang="en-US" smtClean="0"/>
            </a:lvl3pPr>
            <a:lvl4pPr marL="3207487" indent="0" algn="ctr" rtl="1">
              <a:buNone/>
              <a:defRPr lang="en-US" smtClean="0"/>
            </a:lvl4pPr>
            <a:lvl5pPr marL="4276649" indent="0" algn="ctr" rtl="1">
              <a:buNone/>
              <a:defRPr lang="en-US"/>
            </a:lvl5pPr>
          </a:lstStyle>
          <a:p>
            <a:pPr lvl="0"/>
            <a:r>
              <a:rPr lang="en-US" dirty="0"/>
              <a:t>Project tittle here in English </a:t>
            </a:r>
          </a:p>
        </p:txBody>
      </p:sp>
      <p:sp>
        <p:nvSpPr>
          <p:cNvPr id="17" name="Text Placeholder 14">
            <a:extLst>
              <a:ext uri="{FF2B5EF4-FFF2-40B4-BE49-F238E27FC236}">
                <a16:creationId xmlns:a16="http://schemas.microsoft.com/office/drawing/2014/main" id="{C71E44EA-9B85-408E-888D-FA481EA468B1}"/>
              </a:ext>
            </a:extLst>
          </p:cNvPr>
          <p:cNvSpPr>
            <a:spLocks noGrp="1"/>
          </p:cNvSpPr>
          <p:nvPr>
            <p:ph type="body" sz="quarter" idx="12" hasCustomPrompt="1"/>
          </p:nvPr>
        </p:nvSpPr>
        <p:spPr>
          <a:xfrm>
            <a:off x="1676400" y="5429182"/>
            <a:ext cx="18135600" cy="533400"/>
          </a:xfrm>
          <a:prstGeom prst="rect">
            <a:avLst/>
          </a:prstGeom>
        </p:spPr>
        <p:txBody>
          <a:bodyPr/>
          <a:lstStyle>
            <a:lvl1pPr marL="0" indent="0" algn="ctr" rtl="1">
              <a:buNone/>
              <a:defRPr lang="en-US" sz="3000" smtClean="0"/>
            </a:lvl1pPr>
            <a:lvl2pPr marL="1069162" indent="0" algn="ctr" rtl="1">
              <a:buNone/>
              <a:defRPr lang="en-US" smtClean="0"/>
            </a:lvl2pPr>
            <a:lvl3pPr marL="2138325" indent="0" algn="ctr" rtl="1">
              <a:buNone/>
              <a:defRPr lang="en-US" smtClean="0"/>
            </a:lvl3pPr>
            <a:lvl4pPr marL="3207487" indent="0" algn="ctr" rtl="1">
              <a:buNone/>
              <a:defRPr lang="en-US" smtClean="0"/>
            </a:lvl4pPr>
            <a:lvl5pPr marL="4276649" indent="0" algn="ctr" rtl="1">
              <a:buNone/>
              <a:defRPr lang="en-US"/>
            </a:lvl5pPr>
          </a:lstStyle>
          <a:p>
            <a:pPr lvl="0"/>
            <a:r>
              <a:rPr lang="ar-SY" dirty="0"/>
              <a:t>اسم صاحب رسالة الماجستير</a:t>
            </a:r>
            <a:endParaRPr lang="en-US" dirty="0"/>
          </a:p>
        </p:txBody>
      </p:sp>
      <p:sp>
        <p:nvSpPr>
          <p:cNvPr id="18" name="Text Placeholder 14">
            <a:extLst>
              <a:ext uri="{FF2B5EF4-FFF2-40B4-BE49-F238E27FC236}">
                <a16:creationId xmlns:a16="http://schemas.microsoft.com/office/drawing/2014/main" id="{EE5E40F1-D0CC-4A4D-A116-E300BA165116}"/>
              </a:ext>
            </a:extLst>
          </p:cNvPr>
          <p:cNvSpPr>
            <a:spLocks noGrp="1"/>
          </p:cNvSpPr>
          <p:nvPr>
            <p:ph type="body" sz="quarter" idx="13" hasCustomPrompt="1"/>
          </p:nvPr>
        </p:nvSpPr>
        <p:spPr>
          <a:xfrm>
            <a:off x="1676400" y="6181622"/>
            <a:ext cx="18135600" cy="533400"/>
          </a:xfrm>
          <a:prstGeom prst="rect">
            <a:avLst/>
          </a:prstGeom>
        </p:spPr>
        <p:txBody>
          <a:bodyPr/>
          <a:lstStyle>
            <a:lvl1pPr marL="0" indent="0" algn="ctr" rtl="1">
              <a:buNone/>
              <a:defRPr lang="en-US" sz="3000" smtClean="0"/>
            </a:lvl1pPr>
            <a:lvl2pPr marL="1069162" indent="0" algn="ctr" rtl="1">
              <a:buNone/>
              <a:defRPr lang="en-US" smtClean="0"/>
            </a:lvl2pPr>
            <a:lvl3pPr marL="2138325" indent="0" algn="ctr" rtl="1">
              <a:buNone/>
              <a:defRPr lang="en-US" smtClean="0"/>
            </a:lvl3pPr>
            <a:lvl4pPr marL="3207487" indent="0" algn="ctr" rtl="1">
              <a:buNone/>
              <a:defRPr lang="en-US" smtClean="0"/>
            </a:lvl4pPr>
            <a:lvl5pPr marL="4276649" indent="0" algn="ctr" rtl="1">
              <a:buNone/>
              <a:defRPr lang="en-US"/>
            </a:lvl5pPr>
          </a:lstStyle>
          <a:p>
            <a:pPr lvl="0"/>
            <a:r>
              <a:rPr lang="ar-SY" dirty="0"/>
              <a:t>الدكتور المشرف (مثال:د._______)</a:t>
            </a:r>
            <a:endParaRPr lang="en-US" dirty="0"/>
          </a:p>
        </p:txBody>
      </p:sp>
      <p:sp>
        <p:nvSpPr>
          <p:cNvPr id="19" name="TextBox 18">
            <a:extLst>
              <a:ext uri="{FF2B5EF4-FFF2-40B4-BE49-F238E27FC236}">
                <a16:creationId xmlns:a16="http://schemas.microsoft.com/office/drawing/2014/main" id="{54C2FC36-453E-44F7-923A-FFDBB1F4226B}"/>
              </a:ext>
            </a:extLst>
          </p:cNvPr>
          <p:cNvSpPr txBox="1"/>
          <p:nvPr userDrawn="1"/>
        </p:nvSpPr>
        <p:spPr>
          <a:xfrm>
            <a:off x="14500089" y="1270296"/>
            <a:ext cx="4123245" cy="977191"/>
          </a:xfrm>
          <a:prstGeom prst="rect">
            <a:avLst/>
          </a:prstGeom>
          <a:noFill/>
        </p:spPr>
        <p:txBody>
          <a:bodyPr wrap="none" rtlCol="0">
            <a:spAutoFit/>
          </a:bodyPr>
          <a:lstStyle/>
          <a:p>
            <a:pPr algn="r" rtl="1">
              <a:lnSpc>
                <a:spcPct val="150000"/>
              </a:lnSpc>
            </a:pPr>
            <a:r>
              <a:rPr lang="ar-SY" sz="2000" dirty="0"/>
              <a:t>جامعة دمشق</a:t>
            </a:r>
          </a:p>
          <a:p>
            <a:pPr algn="r" rtl="1">
              <a:lnSpc>
                <a:spcPct val="150000"/>
              </a:lnSpc>
            </a:pPr>
            <a:r>
              <a:rPr lang="ar-SY" sz="2000" dirty="0"/>
              <a:t>كلية الهندسة الميكانيكية والكهربائية</a:t>
            </a:r>
            <a:endParaRPr lang="en-US" sz="2000" dirty="0"/>
          </a:p>
        </p:txBody>
      </p:sp>
      <p:sp>
        <p:nvSpPr>
          <p:cNvPr id="20" name="Text Placeholder 21">
            <a:extLst>
              <a:ext uri="{FF2B5EF4-FFF2-40B4-BE49-F238E27FC236}">
                <a16:creationId xmlns:a16="http://schemas.microsoft.com/office/drawing/2014/main" id="{697F4B63-FAD8-427F-AF17-46350BA0FAB9}"/>
              </a:ext>
            </a:extLst>
          </p:cNvPr>
          <p:cNvSpPr>
            <a:spLocks noGrp="1"/>
          </p:cNvSpPr>
          <p:nvPr>
            <p:ph type="body" sz="quarter" idx="14" hasCustomPrompt="1"/>
          </p:nvPr>
        </p:nvSpPr>
        <p:spPr>
          <a:xfrm>
            <a:off x="11633200" y="2387186"/>
            <a:ext cx="6896100" cy="373222"/>
          </a:xfrm>
          <a:prstGeom prst="rect">
            <a:avLst/>
          </a:prstGeom>
        </p:spPr>
        <p:txBody>
          <a:bodyPr/>
          <a:lstStyle>
            <a:lvl1pPr marL="0" indent="0" algn="r" rtl="1">
              <a:buNone/>
              <a:defRPr sz="2000"/>
            </a:lvl1pPr>
          </a:lstStyle>
          <a:p>
            <a:pPr lvl="0"/>
            <a:r>
              <a:rPr lang="ar-SY" sz="2000" dirty="0"/>
              <a:t>يُوضع اسم القسم : (مثال: قسم هندسة التصميم الميكانيكي)</a:t>
            </a:r>
            <a:endParaRPr lang="en-US" dirty="0"/>
          </a:p>
        </p:txBody>
      </p:sp>
      <p:sp>
        <p:nvSpPr>
          <p:cNvPr id="21" name="Text Placeholder 22">
            <a:extLst>
              <a:ext uri="{FF2B5EF4-FFF2-40B4-BE49-F238E27FC236}">
                <a16:creationId xmlns:a16="http://schemas.microsoft.com/office/drawing/2014/main" id="{6828A924-A1AA-4EDC-837D-D496CDAA066E}"/>
              </a:ext>
            </a:extLst>
          </p:cNvPr>
          <p:cNvSpPr>
            <a:spLocks noGrp="1"/>
          </p:cNvSpPr>
          <p:nvPr>
            <p:ph type="body" sz="quarter" idx="15" hasCustomPrompt="1"/>
          </p:nvPr>
        </p:nvSpPr>
        <p:spPr>
          <a:xfrm>
            <a:off x="14782800" y="11963400"/>
            <a:ext cx="5731275" cy="8420100"/>
          </a:xfrm>
          <a:prstGeom prst="rect">
            <a:avLst/>
          </a:prstGeom>
        </p:spPr>
        <p:txBody>
          <a:bodyPr/>
          <a:lstStyle>
            <a:lvl1pPr marL="0" indent="0" algn="justLow" rtl="1">
              <a:buNone/>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a:p>
            <a:pPr lvl="0"/>
            <a:r>
              <a:rPr lang="ar-SY" dirty="0"/>
              <a:t>إذا كنت تحتاج إلى عدد أكبر من الفقرات يتيح لك مولد النص العربى زيادة عدد الفقرات كما تريد، النص لن يبدو مقسما ولا يحوي أخطاء لغوية، مولد النص العربى مفيد لمصممي المواقع على وجه الخصوص، حيث يحتاج العميل فى كثير من الأحيان أن يطلع على صورة حقيقية لتصميم الموقع.</a:t>
            </a:r>
          </a:p>
          <a:p>
            <a:pPr lvl="0"/>
            <a:r>
              <a:rPr lang="ar-SY" dirty="0"/>
              <a:t>ومن هنا وجب على المصمم أن يضع نصوصا مؤقتة على التصميم ليظهر للعميل الشكل كاملاً،دور مولد النص العربى أن يوفر على المصمم عناء</a:t>
            </a:r>
          </a:p>
          <a:p>
            <a:pPr lvl="0"/>
            <a:endParaRPr lang="en-US" dirty="0"/>
          </a:p>
        </p:txBody>
      </p:sp>
      <p:sp>
        <p:nvSpPr>
          <p:cNvPr id="22" name="Text Placeholder 22">
            <a:extLst>
              <a:ext uri="{FF2B5EF4-FFF2-40B4-BE49-F238E27FC236}">
                <a16:creationId xmlns:a16="http://schemas.microsoft.com/office/drawing/2014/main" id="{D973BFD6-F992-4802-9AFC-82F60B013E36}"/>
              </a:ext>
            </a:extLst>
          </p:cNvPr>
          <p:cNvSpPr>
            <a:spLocks noGrp="1"/>
          </p:cNvSpPr>
          <p:nvPr>
            <p:ph type="body" sz="quarter" idx="16" hasCustomPrompt="1"/>
          </p:nvPr>
        </p:nvSpPr>
        <p:spPr>
          <a:xfrm>
            <a:off x="8001000" y="11963400"/>
            <a:ext cx="5731275" cy="8420100"/>
          </a:xfrm>
          <a:prstGeom prst="rect">
            <a:avLst/>
          </a:prstGeom>
        </p:spPr>
        <p:txBody>
          <a:bodyPr/>
          <a:lstStyle>
            <a:lvl1pPr marL="0" indent="0" algn="justLow" rtl="1">
              <a:buNone/>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a:p>
            <a:pPr lvl="0"/>
            <a:r>
              <a:rPr lang="ar-SY" dirty="0"/>
              <a:t>إذا كنت تحتاج إلى عدد أكبر من الفقرات يتيح لك مولد النص العربى زيادة عدد الفقرات كما تريد، النص لن يبدو مقسما ولا يحوي أخطاء لغوية، مولد النص العربى مفيد لمصممي المواقع على وجه الخصوص، حيث يحتاج العميل فى كثير من الأحيان أن يطلع على صورة حقيقية لتصميم الموقع.</a:t>
            </a:r>
          </a:p>
          <a:p>
            <a:pPr lvl="0"/>
            <a:r>
              <a:rPr lang="ar-SY" dirty="0"/>
              <a:t>ومن هنا وجب على المصمم أن يضع نصوصا مؤقتة على التصميم ليظهر للعميل الشكل كاملاً،دور مولد النص العربى أن يوفر على المصمم عناء</a:t>
            </a:r>
          </a:p>
          <a:p>
            <a:pPr lvl="0"/>
            <a:endParaRPr lang="en-US" dirty="0"/>
          </a:p>
        </p:txBody>
      </p:sp>
      <p:sp>
        <p:nvSpPr>
          <p:cNvPr id="23" name="Text Placeholder 22">
            <a:extLst>
              <a:ext uri="{FF2B5EF4-FFF2-40B4-BE49-F238E27FC236}">
                <a16:creationId xmlns:a16="http://schemas.microsoft.com/office/drawing/2014/main" id="{AD276725-90A6-485D-8C45-35A83ADA1588}"/>
              </a:ext>
            </a:extLst>
          </p:cNvPr>
          <p:cNvSpPr>
            <a:spLocks noGrp="1"/>
          </p:cNvSpPr>
          <p:nvPr>
            <p:ph type="body" sz="quarter" idx="17" hasCustomPrompt="1"/>
          </p:nvPr>
        </p:nvSpPr>
        <p:spPr>
          <a:xfrm>
            <a:off x="869550" y="11963400"/>
            <a:ext cx="5966625" cy="5029200"/>
          </a:xfrm>
          <a:prstGeom prst="rect">
            <a:avLst/>
          </a:prstGeom>
        </p:spPr>
        <p:txBody>
          <a:bodyPr/>
          <a:lstStyle>
            <a:lvl1pPr marL="0" indent="0" algn="justLow" rtl="1">
              <a:buNone/>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a:p>
            <a:pPr lvl="0"/>
            <a:r>
              <a:rPr lang="ar-SY" dirty="0"/>
              <a:t>إذا كنت تحتاج إلى عدد أكبر من الفقرات يتيح لك مولد النص العربى زيادة عدد الفقرات كما تريد، النص لن يبدو مقسما ولا يحوي أخطاء لغوية، مولد النص العربى مفيد لمصممي المواقع على</a:t>
            </a:r>
            <a:endParaRPr lang="en-US" dirty="0"/>
          </a:p>
        </p:txBody>
      </p:sp>
      <p:sp>
        <p:nvSpPr>
          <p:cNvPr id="24" name="Picture Placeholder 25">
            <a:extLst>
              <a:ext uri="{FF2B5EF4-FFF2-40B4-BE49-F238E27FC236}">
                <a16:creationId xmlns:a16="http://schemas.microsoft.com/office/drawing/2014/main" id="{503E1249-431C-41ED-980F-07375D22A65D}"/>
              </a:ext>
            </a:extLst>
          </p:cNvPr>
          <p:cNvSpPr>
            <a:spLocks noGrp="1"/>
          </p:cNvSpPr>
          <p:nvPr>
            <p:ph type="pic" sz="quarter" idx="18" hasCustomPrompt="1"/>
          </p:nvPr>
        </p:nvSpPr>
        <p:spPr>
          <a:xfrm>
            <a:off x="869550" y="17219647"/>
            <a:ext cx="5966625" cy="3163853"/>
          </a:xfrm>
          <a:prstGeom prst="rect">
            <a:avLst/>
          </a:prstGeom>
        </p:spPr>
        <p:txBody>
          <a:bodyPr/>
          <a:lstStyle>
            <a:lvl1pPr marL="0" indent="0" algn="ctr" rtl="1">
              <a:lnSpc>
                <a:spcPct val="150000"/>
              </a:lnSpc>
              <a:buNone/>
              <a:defRPr sz="2400"/>
            </a:lvl1pPr>
          </a:lstStyle>
          <a:p>
            <a:r>
              <a:rPr lang="ar-SY" dirty="0"/>
              <a:t>هنا توضع صورة توضيحية للمشروع</a:t>
            </a:r>
          </a:p>
          <a:p>
            <a:r>
              <a:rPr lang="ar-SY" dirty="0"/>
              <a:t>فقط اضغط على اشارة الصورة في منتصف المستطيل</a:t>
            </a:r>
            <a:endParaRPr lang="en-US" dirty="0"/>
          </a:p>
        </p:txBody>
      </p:sp>
      <p:sp>
        <p:nvSpPr>
          <p:cNvPr id="26" name="Text Placeholder 22">
            <a:extLst>
              <a:ext uri="{FF2B5EF4-FFF2-40B4-BE49-F238E27FC236}">
                <a16:creationId xmlns:a16="http://schemas.microsoft.com/office/drawing/2014/main" id="{5D6B48C0-4A65-446F-A87D-800478052B09}"/>
              </a:ext>
            </a:extLst>
          </p:cNvPr>
          <p:cNvSpPr>
            <a:spLocks noGrp="1"/>
          </p:cNvSpPr>
          <p:nvPr>
            <p:ph type="body" sz="quarter" idx="19" hasCustomPrompt="1"/>
          </p:nvPr>
        </p:nvSpPr>
        <p:spPr>
          <a:xfrm>
            <a:off x="869550" y="22174200"/>
            <a:ext cx="19644525" cy="3389347"/>
          </a:xfrm>
          <a:prstGeom prst="rect">
            <a:avLst/>
          </a:prstGeom>
        </p:spPr>
        <p:txBody>
          <a:bodyPr/>
          <a:lstStyle>
            <a:lvl1pPr marL="0" indent="0" algn="justLow" rtl="1">
              <a:buNone/>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a:p>
            <a:pPr lvl="0"/>
            <a:r>
              <a:rPr lang="ar-SY" dirty="0"/>
              <a:t>إذا كنت تحتاج إلى عدد أكبر من الفقرات يتيح لك مولد النص العربى زيادة عدد الفقرات كما تريد، النص لن يبدو مقسما ولا يحوي أخطاء لغوية، مولد النص العربى مفيد لمصممي المواقع على وجه الخصوص، حيث يحتاج العميل فى كثير من الأحيان أن يطلع على صورة حقيقية لتصميم الموقع.</a:t>
            </a:r>
          </a:p>
          <a:p>
            <a:pPr lvl="0"/>
            <a:r>
              <a:rPr lang="ar-SY" dirty="0"/>
              <a:t>ومن هنا وجب على المصمم أن يضع نصوصا مؤقتة على التصميم ليظهر للعميل الشكل كاملاً،دور مولد النص العربى أن يوفر على المصمم عناء</a:t>
            </a:r>
          </a:p>
          <a:p>
            <a:pPr lvl="0"/>
            <a:endParaRPr lang="en-US" dirty="0"/>
          </a:p>
        </p:txBody>
      </p:sp>
      <p:sp>
        <p:nvSpPr>
          <p:cNvPr id="27" name="Text Placeholder 22">
            <a:extLst>
              <a:ext uri="{FF2B5EF4-FFF2-40B4-BE49-F238E27FC236}">
                <a16:creationId xmlns:a16="http://schemas.microsoft.com/office/drawing/2014/main" id="{535183A9-CA1F-4501-86C4-DBE3BD83B339}"/>
              </a:ext>
            </a:extLst>
          </p:cNvPr>
          <p:cNvSpPr>
            <a:spLocks noGrp="1"/>
          </p:cNvSpPr>
          <p:nvPr>
            <p:ph type="body" sz="quarter" idx="20" hasCustomPrompt="1"/>
          </p:nvPr>
        </p:nvSpPr>
        <p:spPr>
          <a:xfrm>
            <a:off x="869550" y="7974331"/>
            <a:ext cx="19644525" cy="2234628"/>
          </a:xfrm>
          <a:prstGeom prst="rect">
            <a:avLst/>
          </a:prstGeom>
        </p:spPr>
        <p:txBody>
          <a:bodyPr/>
          <a:lstStyle>
            <a:lvl1pPr marL="0" indent="0" algn="justLow" rtl="1">
              <a:buNone/>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a:p>
            <a:pPr lvl="0"/>
            <a:r>
              <a:rPr lang="ar-SY" dirty="0"/>
              <a:t>إذا كنت تحتاج إلى عدد أكبر من الفقرات يتيح لك مولد النص العربى زيادة عدد الفقرات كما تريد، النص لن يبدو مقسما ولا يحوي أخطاء لغوية، مولد النص العربى مفيد لمصممي المواقع على وجه الخصوص، حيث يحتاج العميل فى كثير من الأحيان أن يطلع على صورة حقيقية لتصميم الموقع.</a:t>
            </a:r>
          </a:p>
          <a:p>
            <a:pPr lvl="0"/>
            <a:endParaRPr lang="en-US" dirty="0"/>
          </a:p>
        </p:txBody>
      </p:sp>
      <p:sp>
        <p:nvSpPr>
          <p:cNvPr id="28" name="Text Placeholder 22">
            <a:extLst>
              <a:ext uri="{FF2B5EF4-FFF2-40B4-BE49-F238E27FC236}">
                <a16:creationId xmlns:a16="http://schemas.microsoft.com/office/drawing/2014/main" id="{F90E1D1B-8282-4BA6-8352-913A505E7FED}"/>
              </a:ext>
            </a:extLst>
          </p:cNvPr>
          <p:cNvSpPr>
            <a:spLocks noGrp="1"/>
          </p:cNvSpPr>
          <p:nvPr>
            <p:ph type="body" sz="quarter" idx="21" hasCustomPrompt="1"/>
          </p:nvPr>
        </p:nvSpPr>
        <p:spPr>
          <a:xfrm>
            <a:off x="869550" y="27065868"/>
            <a:ext cx="19421421" cy="1904124"/>
          </a:xfrm>
          <a:prstGeom prst="rect">
            <a:avLst/>
          </a:prstGeom>
        </p:spPr>
        <p:txBody>
          <a:bodyPr/>
          <a:lstStyle>
            <a:lvl1pPr marL="457200" indent="-457200" algn="justLow" rtl="1">
              <a:buFont typeface="Arial" panose="020B0604020202020204" pitchFamily="34" charset="0"/>
              <a:buChar char="•"/>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المرجع الاول</a:t>
            </a:r>
          </a:p>
          <a:p>
            <a:pPr lvl="0"/>
            <a:r>
              <a:rPr lang="ar-SY" dirty="0"/>
              <a:t>المرجع الثاني</a:t>
            </a:r>
          </a:p>
          <a:p>
            <a:pPr lvl="0"/>
            <a:r>
              <a:rPr lang="ar-SY" dirty="0"/>
              <a:t>المرجع الثالث</a:t>
            </a:r>
          </a:p>
        </p:txBody>
      </p:sp>
    </p:spTree>
    <p:extLst>
      <p:ext uri="{BB962C8B-B14F-4D97-AF65-F5344CB8AC3E}">
        <p14:creationId xmlns:p14="http://schemas.microsoft.com/office/powerpoint/2010/main" val="3186559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النموذج السادس">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B94CE640-1DF4-47AE-8A47-EC90678B03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298" y="0"/>
            <a:ext cx="21387923" cy="30240288"/>
          </a:xfrm>
          <a:prstGeom prst="rect">
            <a:avLst/>
          </a:prstGeom>
        </p:spPr>
      </p:pic>
      <p:pic>
        <p:nvPicPr>
          <p:cNvPr id="7" name="Graphic 6">
            <a:extLst>
              <a:ext uri="{FF2B5EF4-FFF2-40B4-BE49-F238E27FC236}">
                <a16:creationId xmlns:a16="http://schemas.microsoft.com/office/drawing/2014/main" id="{8F5491F1-A0F4-497E-8930-BAC9590E451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8731866" y="1056799"/>
            <a:ext cx="2011680" cy="2011680"/>
          </a:xfrm>
          <a:prstGeom prst="rect">
            <a:avLst/>
          </a:prstGeom>
        </p:spPr>
      </p:pic>
      <p:pic>
        <p:nvPicPr>
          <p:cNvPr id="8" name="Graphic 7">
            <a:extLst>
              <a:ext uri="{FF2B5EF4-FFF2-40B4-BE49-F238E27FC236}">
                <a16:creationId xmlns:a16="http://schemas.microsoft.com/office/drawing/2014/main" id="{81C44E4A-5EF2-452A-9AAC-DF6024117315}"/>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40079" y="1056799"/>
            <a:ext cx="2011680" cy="2011680"/>
          </a:xfrm>
          <a:prstGeom prst="rect">
            <a:avLst/>
          </a:prstGeom>
        </p:spPr>
      </p:pic>
      <p:sp>
        <p:nvSpPr>
          <p:cNvPr id="13" name="Text Placeholder 14">
            <a:extLst>
              <a:ext uri="{FF2B5EF4-FFF2-40B4-BE49-F238E27FC236}">
                <a16:creationId xmlns:a16="http://schemas.microsoft.com/office/drawing/2014/main" id="{BA3B0205-9013-4610-B561-ED99015BB62F}"/>
              </a:ext>
            </a:extLst>
          </p:cNvPr>
          <p:cNvSpPr>
            <a:spLocks noGrp="1"/>
          </p:cNvSpPr>
          <p:nvPr>
            <p:ph type="body" sz="quarter" idx="10" hasCustomPrompt="1"/>
          </p:nvPr>
        </p:nvSpPr>
        <p:spPr>
          <a:xfrm>
            <a:off x="1676400" y="3390900"/>
            <a:ext cx="18135600" cy="876300"/>
          </a:xfrm>
          <a:prstGeom prst="rect">
            <a:avLst/>
          </a:prstGeom>
        </p:spPr>
        <p:txBody>
          <a:bodyPr/>
          <a:lstStyle>
            <a:lvl1pPr marL="0" indent="0" algn="ctr" rtl="1">
              <a:buNone/>
              <a:defRPr lang="en-US" sz="5400" smtClean="0"/>
            </a:lvl1pPr>
            <a:lvl2pPr marL="1069162" indent="0" algn="ctr" rtl="1">
              <a:buNone/>
              <a:defRPr lang="en-US" smtClean="0"/>
            </a:lvl2pPr>
            <a:lvl3pPr marL="2138325" indent="0" algn="ctr" rtl="1">
              <a:buNone/>
              <a:defRPr lang="en-US" smtClean="0"/>
            </a:lvl3pPr>
            <a:lvl4pPr marL="3207487" indent="0" algn="ctr" rtl="1">
              <a:buNone/>
              <a:defRPr lang="en-US" smtClean="0"/>
            </a:lvl4pPr>
            <a:lvl5pPr marL="4276649" indent="0" algn="ctr" rtl="1">
              <a:buNone/>
              <a:defRPr lang="en-US"/>
            </a:lvl5pPr>
          </a:lstStyle>
          <a:p>
            <a:pPr lvl="0"/>
            <a:r>
              <a:rPr lang="ar-SY" dirty="0"/>
              <a:t>يُوضع العنوان الخاص بالمشروع في هذه المساحة</a:t>
            </a:r>
            <a:endParaRPr lang="en-US" dirty="0"/>
          </a:p>
        </p:txBody>
      </p:sp>
      <p:sp>
        <p:nvSpPr>
          <p:cNvPr id="14" name="Text Placeholder 14">
            <a:extLst>
              <a:ext uri="{FF2B5EF4-FFF2-40B4-BE49-F238E27FC236}">
                <a16:creationId xmlns:a16="http://schemas.microsoft.com/office/drawing/2014/main" id="{4FCC593A-261C-4C49-A759-95827F0DDEFB}"/>
              </a:ext>
            </a:extLst>
          </p:cNvPr>
          <p:cNvSpPr>
            <a:spLocks noGrp="1"/>
          </p:cNvSpPr>
          <p:nvPr>
            <p:ph type="body" sz="quarter" idx="11" hasCustomPrompt="1"/>
          </p:nvPr>
        </p:nvSpPr>
        <p:spPr>
          <a:xfrm>
            <a:off x="1676400" y="4486241"/>
            <a:ext cx="18135600" cy="876300"/>
          </a:xfrm>
          <a:prstGeom prst="rect">
            <a:avLst/>
          </a:prstGeom>
        </p:spPr>
        <p:txBody>
          <a:bodyPr/>
          <a:lstStyle>
            <a:lvl1pPr marL="0" indent="0" algn="ctr" rtl="1">
              <a:buNone/>
              <a:defRPr lang="en-US" sz="5400" smtClean="0"/>
            </a:lvl1pPr>
            <a:lvl2pPr marL="1069162" indent="0" algn="ctr" rtl="1">
              <a:buNone/>
              <a:defRPr lang="en-US" smtClean="0"/>
            </a:lvl2pPr>
            <a:lvl3pPr marL="2138325" indent="0" algn="ctr" rtl="1">
              <a:buNone/>
              <a:defRPr lang="en-US" smtClean="0"/>
            </a:lvl3pPr>
            <a:lvl4pPr marL="3207487" indent="0" algn="ctr" rtl="1">
              <a:buNone/>
              <a:defRPr lang="en-US" smtClean="0"/>
            </a:lvl4pPr>
            <a:lvl5pPr marL="4276649" indent="0" algn="ctr" rtl="1">
              <a:buNone/>
              <a:defRPr lang="en-US"/>
            </a:lvl5pPr>
          </a:lstStyle>
          <a:p>
            <a:pPr lvl="0"/>
            <a:r>
              <a:rPr lang="en-US" dirty="0"/>
              <a:t>Project tittle here in English </a:t>
            </a:r>
          </a:p>
        </p:txBody>
      </p:sp>
      <p:sp>
        <p:nvSpPr>
          <p:cNvPr id="15" name="Text Placeholder 14">
            <a:extLst>
              <a:ext uri="{FF2B5EF4-FFF2-40B4-BE49-F238E27FC236}">
                <a16:creationId xmlns:a16="http://schemas.microsoft.com/office/drawing/2014/main" id="{8DCFC21A-E739-4370-8D7A-84B6C5B647AA}"/>
              </a:ext>
            </a:extLst>
          </p:cNvPr>
          <p:cNvSpPr>
            <a:spLocks noGrp="1"/>
          </p:cNvSpPr>
          <p:nvPr>
            <p:ph type="body" sz="quarter" idx="12" hasCustomPrompt="1"/>
          </p:nvPr>
        </p:nvSpPr>
        <p:spPr>
          <a:xfrm>
            <a:off x="1676400" y="5581582"/>
            <a:ext cx="18135600" cy="533400"/>
          </a:xfrm>
          <a:prstGeom prst="rect">
            <a:avLst/>
          </a:prstGeom>
        </p:spPr>
        <p:txBody>
          <a:bodyPr/>
          <a:lstStyle>
            <a:lvl1pPr marL="0" indent="0" algn="ctr" rtl="1">
              <a:buNone/>
              <a:defRPr lang="en-US" sz="3000" smtClean="0"/>
            </a:lvl1pPr>
            <a:lvl2pPr marL="1069162" indent="0" algn="ctr" rtl="1">
              <a:buNone/>
              <a:defRPr lang="en-US" smtClean="0"/>
            </a:lvl2pPr>
            <a:lvl3pPr marL="2138325" indent="0" algn="ctr" rtl="1">
              <a:buNone/>
              <a:defRPr lang="en-US" smtClean="0"/>
            </a:lvl3pPr>
            <a:lvl4pPr marL="3207487" indent="0" algn="ctr" rtl="1">
              <a:buNone/>
              <a:defRPr lang="en-US" smtClean="0"/>
            </a:lvl4pPr>
            <a:lvl5pPr marL="4276649" indent="0" algn="ctr" rtl="1">
              <a:buNone/>
              <a:defRPr lang="en-US"/>
            </a:lvl5pPr>
          </a:lstStyle>
          <a:p>
            <a:pPr lvl="0"/>
            <a:r>
              <a:rPr lang="ar-SY" dirty="0"/>
              <a:t>اسم صاحب رسالة الماجستير</a:t>
            </a:r>
            <a:endParaRPr lang="en-US" dirty="0"/>
          </a:p>
        </p:txBody>
      </p:sp>
      <p:sp>
        <p:nvSpPr>
          <p:cNvPr id="16" name="Text Placeholder 14">
            <a:extLst>
              <a:ext uri="{FF2B5EF4-FFF2-40B4-BE49-F238E27FC236}">
                <a16:creationId xmlns:a16="http://schemas.microsoft.com/office/drawing/2014/main" id="{7F33D77E-301E-47DC-8797-0AC5D37457DE}"/>
              </a:ext>
            </a:extLst>
          </p:cNvPr>
          <p:cNvSpPr>
            <a:spLocks noGrp="1"/>
          </p:cNvSpPr>
          <p:nvPr>
            <p:ph type="body" sz="quarter" idx="13" hasCustomPrompt="1"/>
          </p:nvPr>
        </p:nvSpPr>
        <p:spPr>
          <a:xfrm>
            <a:off x="1676400" y="6334022"/>
            <a:ext cx="18135600" cy="533400"/>
          </a:xfrm>
          <a:prstGeom prst="rect">
            <a:avLst/>
          </a:prstGeom>
        </p:spPr>
        <p:txBody>
          <a:bodyPr/>
          <a:lstStyle>
            <a:lvl1pPr marL="0" indent="0" algn="ctr" rtl="1">
              <a:buNone/>
              <a:defRPr lang="en-US" sz="3000" smtClean="0"/>
            </a:lvl1pPr>
            <a:lvl2pPr marL="1069162" indent="0" algn="ctr" rtl="1">
              <a:buNone/>
              <a:defRPr lang="en-US" smtClean="0"/>
            </a:lvl2pPr>
            <a:lvl3pPr marL="2138325" indent="0" algn="ctr" rtl="1">
              <a:buNone/>
              <a:defRPr lang="en-US" smtClean="0"/>
            </a:lvl3pPr>
            <a:lvl4pPr marL="3207487" indent="0" algn="ctr" rtl="1">
              <a:buNone/>
              <a:defRPr lang="en-US" smtClean="0"/>
            </a:lvl4pPr>
            <a:lvl5pPr marL="4276649" indent="0" algn="ctr" rtl="1">
              <a:buNone/>
              <a:defRPr lang="en-US"/>
            </a:lvl5pPr>
          </a:lstStyle>
          <a:p>
            <a:pPr lvl="0"/>
            <a:r>
              <a:rPr lang="ar-SY" dirty="0"/>
              <a:t>الدكتور المشرف (مثال:د._______)</a:t>
            </a:r>
            <a:endParaRPr lang="en-US" dirty="0"/>
          </a:p>
        </p:txBody>
      </p:sp>
      <p:sp>
        <p:nvSpPr>
          <p:cNvPr id="17" name="TextBox 16">
            <a:extLst>
              <a:ext uri="{FF2B5EF4-FFF2-40B4-BE49-F238E27FC236}">
                <a16:creationId xmlns:a16="http://schemas.microsoft.com/office/drawing/2014/main" id="{8A6B21BA-0E22-4549-B1E9-942055976BC2}"/>
              </a:ext>
            </a:extLst>
          </p:cNvPr>
          <p:cNvSpPr txBox="1"/>
          <p:nvPr userDrawn="1"/>
        </p:nvSpPr>
        <p:spPr>
          <a:xfrm>
            <a:off x="14500089" y="1270296"/>
            <a:ext cx="4123245" cy="977191"/>
          </a:xfrm>
          <a:prstGeom prst="rect">
            <a:avLst/>
          </a:prstGeom>
          <a:noFill/>
        </p:spPr>
        <p:txBody>
          <a:bodyPr wrap="none" rtlCol="0">
            <a:spAutoFit/>
          </a:bodyPr>
          <a:lstStyle/>
          <a:p>
            <a:pPr algn="r" rtl="1">
              <a:lnSpc>
                <a:spcPct val="150000"/>
              </a:lnSpc>
            </a:pPr>
            <a:r>
              <a:rPr lang="ar-SY" sz="2000" dirty="0"/>
              <a:t>جامعة دمشق</a:t>
            </a:r>
          </a:p>
          <a:p>
            <a:pPr algn="r" rtl="1">
              <a:lnSpc>
                <a:spcPct val="150000"/>
              </a:lnSpc>
            </a:pPr>
            <a:r>
              <a:rPr lang="ar-SY" sz="2000" dirty="0"/>
              <a:t>كلية الهندسة الميكانيكية والكهربائية</a:t>
            </a:r>
            <a:endParaRPr lang="en-US" sz="2000" dirty="0"/>
          </a:p>
        </p:txBody>
      </p:sp>
      <p:sp>
        <p:nvSpPr>
          <p:cNvPr id="18" name="Text Placeholder 21">
            <a:extLst>
              <a:ext uri="{FF2B5EF4-FFF2-40B4-BE49-F238E27FC236}">
                <a16:creationId xmlns:a16="http://schemas.microsoft.com/office/drawing/2014/main" id="{7F6F9379-DD1F-4D71-9906-C1399A573E40}"/>
              </a:ext>
            </a:extLst>
          </p:cNvPr>
          <p:cNvSpPr>
            <a:spLocks noGrp="1"/>
          </p:cNvSpPr>
          <p:nvPr>
            <p:ph type="body" sz="quarter" idx="14" hasCustomPrompt="1"/>
          </p:nvPr>
        </p:nvSpPr>
        <p:spPr>
          <a:xfrm>
            <a:off x="11633200" y="2387186"/>
            <a:ext cx="6896100" cy="373222"/>
          </a:xfrm>
          <a:prstGeom prst="rect">
            <a:avLst/>
          </a:prstGeom>
        </p:spPr>
        <p:txBody>
          <a:bodyPr/>
          <a:lstStyle>
            <a:lvl1pPr marL="0" indent="0" algn="r" rtl="1">
              <a:buNone/>
              <a:defRPr sz="2000"/>
            </a:lvl1pPr>
          </a:lstStyle>
          <a:p>
            <a:pPr lvl="0"/>
            <a:r>
              <a:rPr lang="ar-SY" sz="2000" dirty="0"/>
              <a:t>يُوضع اسم القسم : (مثال: قسم هندسة التصميم الميكانيكي)</a:t>
            </a:r>
            <a:endParaRPr lang="en-US" dirty="0"/>
          </a:p>
        </p:txBody>
      </p:sp>
      <p:sp>
        <p:nvSpPr>
          <p:cNvPr id="19" name="Text Placeholder 22">
            <a:extLst>
              <a:ext uri="{FF2B5EF4-FFF2-40B4-BE49-F238E27FC236}">
                <a16:creationId xmlns:a16="http://schemas.microsoft.com/office/drawing/2014/main" id="{C4B3C33C-2974-4E5B-9AAE-058F348C32C1}"/>
              </a:ext>
            </a:extLst>
          </p:cNvPr>
          <p:cNvSpPr>
            <a:spLocks noGrp="1"/>
          </p:cNvSpPr>
          <p:nvPr>
            <p:ph type="body" sz="quarter" idx="21" hasCustomPrompt="1"/>
          </p:nvPr>
        </p:nvSpPr>
        <p:spPr>
          <a:xfrm>
            <a:off x="869550" y="27279365"/>
            <a:ext cx="19421421" cy="1904124"/>
          </a:xfrm>
          <a:prstGeom prst="rect">
            <a:avLst/>
          </a:prstGeom>
        </p:spPr>
        <p:txBody>
          <a:bodyPr/>
          <a:lstStyle>
            <a:lvl1pPr marL="457200" indent="-457200" algn="justLow" rtl="1">
              <a:buFont typeface="Arial" panose="020B0604020202020204" pitchFamily="34" charset="0"/>
              <a:buChar char="•"/>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المرجع الاول</a:t>
            </a:r>
          </a:p>
          <a:p>
            <a:pPr lvl="0"/>
            <a:r>
              <a:rPr lang="ar-SY" dirty="0"/>
              <a:t>المرجع الثاني</a:t>
            </a:r>
          </a:p>
          <a:p>
            <a:pPr lvl="0"/>
            <a:r>
              <a:rPr lang="ar-SY" dirty="0"/>
              <a:t>المرجع الثالث</a:t>
            </a:r>
          </a:p>
        </p:txBody>
      </p:sp>
      <p:sp>
        <p:nvSpPr>
          <p:cNvPr id="20" name="Text Placeholder 22">
            <a:extLst>
              <a:ext uri="{FF2B5EF4-FFF2-40B4-BE49-F238E27FC236}">
                <a16:creationId xmlns:a16="http://schemas.microsoft.com/office/drawing/2014/main" id="{A0AAB7DA-9744-44C8-BAFE-0BB5531C601F}"/>
              </a:ext>
            </a:extLst>
          </p:cNvPr>
          <p:cNvSpPr>
            <a:spLocks noGrp="1"/>
          </p:cNvSpPr>
          <p:nvPr>
            <p:ph type="body" sz="quarter" idx="20" hasCustomPrompt="1"/>
          </p:nvPr>
        </p:nvSpPr>
        <p:spPr>
          <a:xfrm>
            <a:off x="869550" y="7936231"/>
            <a:ext cx="19644525" cy="2234628"/>
          </a:xfrm>
          <a:prstGeom prst="rect">
            <a:avLst/>
          </a:prstGeom>
        </p:spPr>
        <p:txBody>
          <a:bodyPr/>
          <a:lstStyle>
            <a:lvl1pPr marL="0" indent="0" algn="justLow" rtl="1">
              <a:buNone/>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a:p>
            <a:pPr lvl="0"/>
            <a:r>
              <a:rPr lang="ar-SY" dirty="0"/>
              <a:t>إذا كنت تحتاج إلى عدد أكبر من الفقرات يتيح لك مولد النص العربى زيادة عدد الفقرات كما تريد، النص لن يبدو مقسما ولا يحوي أخطاء لغوية، مولد النص العربى مفيد لمصممي المواقع على وجه الخصوص، حيث يحتاج العميل فى كثير من الأحيان أن يطلع على صورة حقيقية لتصميم الموقع.</a:t>
            </a:r>
          </a:p>
          <a:p>
            <a:pPr lvl="0"/>
            <a:endParaRPr lang="en-US" dirty="0"/>
          </a:p>
        </p:txBody>
      </p:sp>
      <p:sp>
        <p:nvSpPr>
          <p:cNvPr id="21" name="Text Placeholder 22">
            <a:extLst>
              <a:ext uri="{FF2B5EF4-FFF2-40B4-BE49-F238E27FC236}">
                <a16:creationId xmlns:a16="http://schemas.microsoft.com/office/drawing/2014/main" id="{4BEC0293-1715-4125-83DF-B79D281C0157}"/>
              </a:ext>
            </a:extLst>
          </p:cNvPr>
          <p:cNvSpPr>
            <a:spLocks noGrp="1"/>
          </p:cNvSpPr>
          <p:nvPr>
            <p:ph type="body" sz="quarter" idx="22" hasCustomPrompt="1"/>
          </p:nvPr>
        </p:nvSpPr>
        <p:spPr>
          <a:xfrm>
            <a:off x="869550" y="12051031"/>
            <a:ext cx="19568325" cy="2234628"/>
          </a:xfrm>
          <a:prstGeom prst="rect">
            <a:avLst/>
          </a:prstGeom>
        </p:spPr>
        <p:txBody>
          <a:bodyPr/>
          <a:lstStyle>
            <a:lvl1pPr marL="0" indent="0" algn="justLow" rtl="1">
              <a:buNone/>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a:p>
            <a:pPr lvl="0"/>
            <a:r>
              <a:rPr lang="ar-SY" dirty="0"/>
              <a:t>إذا كنت تحتاج إلى عدد أكبر من الفقرات يتيح لك مولد النص العربى زيادة عدد الفقرات كما تريد، النص لن يبدو مقسما ولا يحوي أخطاء لغوية، مولد النص العربى مفيد لمصممي المواقع على وجه الخصوص، حيث يحتاج العميل فى كثير من الأحيان أن يطلع على صورة حقيقية لتصميم الموقع.</a:t>
            </a:r>
          </a:p>
          <a:p>
            <a:pPr lvl="0"/>
            <a:endParaRPr lang="en-US" dirty="0"/>
          </a:p>
        </p:txBody>
      </p:sp>
      <p:sp>
        <p:nvSpPr>
          <p:cNvPr id="22" name="Picture Placeholder 25">
            <a:extLst>
              <a:ext uri="{FF2B5EF4-FFF2-40B4-BE49-F238E27FC236}">
                <a16:creationId xmlns:a16="http://schemas.microsoft.com/office/drawing/2014/main" id="{CC432BF3-15E9-4805-BD89-E0CC3E8E0E3A}"/>
              </a:ext>
            </a:extLst>
          </p:cNvPr>
          <p:cNvSpPr>
            <a:spLocks noGrp="1"/>
          </p:cNvSpPr>
          <p:nvPr>
            <p:ph type="pic" sz="quarter" idx="23" hasCustomPrompt="1"/>
          </p:nvPr>
        </p:nvSpPr>
        <p:spPr>
          <a:xfrm>
            <a:off x="869551" y="16165832"/>
            <a:ext cx="6331350" cy="3481800"/>
          </a:xfrm>
          <a:prstGeom prst="rect">
            <a:avLst/>
          </a:prstGeom>
        </p:spPr>
        <p:txBody>
          <a:bodyPr/>
          <a:lstStyle>
            <a:lvl1pPr marL="0" indent="0" algn="ctr" rtl="1">
              <a:lnSpc>
                <a:spcPct val="300000"/>
              </a:lnSpc>
              <a:buNone/>
              <a:defRPr sz="2400"/>
            </a:lvl1pPr>
          </a:lstStyle>
          <a:p>
            <a:r>
              <a:rPr lang="ar-SY" dirty="0"/>
              <a:t>هنا توضع صورة توضيحية للمشروع</a:t>
            </a:r>
          </a:p>
          <a:p>
            <a:r>
              <a:rPr lang="ar-SY" dirty="0"/>
              <a:t>فقط اضغط على اشارة الصورة في منتصف المستطيل</a:t>
            </a:r>
            <a:endParaRPr lang="en-US" dirty="0"/>
          </a:p>
        </p:txBody>
      </p:sp>
      <p:sp>
        <p:nvSpPr>
          <p:cNvPr id="23" name="Text Placeholder 22">
            <a:extLst>
              <a:ext uri="{FF2B5EF4-FFF2-40B4-BE49-F238E27FC236}">
                <a16:creationId xmlns:a16="http://schemas.microsoft.com/office/drawing/2014/main" id="{DCD61653-B7F7-4228-9079-5F1051B43A29}"/>
              </a:ext>
            </a:extLst>
          </p:cNvPr>
          <p:cNvSpPr>
            <a:spLocks noGrp="1"/>
          </p:cNvSpPr>
          <p:nvPr>
            <p:ph type="body" sz="quarter" idx="24" hasCustomPrompt="1"/>
          </p:nvPr>
        </p:nvSpPr>
        <p:spPr>
          <a:xfrm>
            <a:off x="7628427" y="16584320"/>
            <a:ext cx="12885648" cy="3063311"/>
          </a:xfrm>
          <a:prstGeom prst="rect">
            <a:avLst/>
          </a:prstGeom>
        </p:spPr>
        <p:txBody>
          <a:bodyPr/>
          <a:lstStyle>
            <a:lvl1pPr marL="0" indent="0" algn="justLow" rtl="1">
              <a:buNone/>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a:p>
            <a:pPr lvl="0"/>
            <a:r>
              <a:rPr lang="ar-SY" dirty="0"/>
              <a:t>إذا كنت تحتاج إلى عدد أكبر من الفقرات يتيح لك مولد النص العربى زيادة عدد الفقرات كما تريد، النص لن يبدو مقسما ولا يحوي أخطاء لغوية، مولد النص العربى مفيد لمصممي المواقع على وجه الخصوص، حيث يحتاج العميل فى كثير من الأحيان أن يطلع على صورة حقيقية لتصميم الموقع.</a:t>
            </a:r>
          </a:p>
          <a:p>
            <a:pPr lvl="0"/>
            <a:endParaRPr lang="en-US" dirty="0"/>
          </a:p>
        </p:txBody>
      </p:sp>
      <p:sp>
        <p:nvSpPr>
          <p:cNvPr id="24" name="Picture Placeholder 25">
            <a:extLst>
              <a:ext uri="{FF2B5EF4-FFF2-40B4-BE49-F238E27FC236}">
                <a16:creationId xmlns:a16="http://schemas.microsoft.com/office/drawing/2014/main" id="{A10FB1DF-2F8E-4238-B9CB-9E789EA8D0CA}"/>
              </a:ext>
            </a:extLst>
          </p:cNvPr>
          <p:cNvSpPr>
            <a:spLocks noGrp="1"/>
          </p:cNvSpPr>
          <p:nvPr>
            <p:ph type="pic" sz="quarter" idx="25" hasCustomPrompt="1"/>
          </p:nvPr>
        </p:nvSpPr>
        <p:spPr>
          <a:xfrm>
            <a:off x="869551" y="21491802"/>
            <a:ext cx="6331350" cy="4113504"/>
          </a:xfrm>
          <a:prstGeom prst="rect">
            <a:avLst/>
          </a:prstGeom>
        </p:spPr>
        <p:txBody>
          <a:bodyPr/>
          <a:lstStyle>
            <a:lvl1pPr marL="0" indent="0" algn="ctr" rtl="1">
              <a:lnSpc>
                <a:spcPct val="300000"/>
              </a:lnSpc>
              <a:buNone/>
              <a:defRPr sz="2400"/>
            </a:lvl1pPr>
          </a:lstStyle>
          <a:p>
            <a:r>
              <a:rPr lang="ar-SY" dirty="0"/>
              <a:t>هنا توضع صورة توضيحية للمشروع</a:t>
            </a:r>
          </a:p>
          <a:p>
            <a:r>
              <a:rPr lang="ar-SY" dirty="0"/>
              <a:t>فقط اضغط على اشارة الصورة في منتصف المستطيل</a:t>
            </a:r>
            <a:endParaRPr lang="en-US" dirty="0"/>
          </a:p>
        </p:txBody>
      </p:sp>
      <p:sp>
        <p:nvSpPr>
          <p:cNvPr id="25" name="Text Placeholder 22">
            <a:extLst>
              <a:ext uri="{FF2B5EF4-FFF2-40B4-BE49-F238E27FC236}">
                <a16:creationId xmlns:a16="http://schemas.microsoft.com/office/drawing/2014/main" id="{AE54AFCA-4DCF-4E46-ABAA-1150771998EE}"/>
              </a:ext>
            </a:extLst>
          </p:cNvPr>
          <p:cNvSpPr>
            <a:spLocks noGrp="1"/>
          </p:cNvSpPr>
          <p:nvPr>
            <p:ph type="body" sz="quarter" idx="26" hasCustomPrompt="1"/>
          </p:nvPr>
        </p:nvSpPr>
        <p:spPr>
          <a:xfrm>
            <a:off x="7628427" y="21491802"/>
            <a:ext cx="12885648" cy="4113504"/>
          </a:xfrm>
          <a:prstGeom prst="rect">
            <a:avLst/>
          </a:prstGeom>
        </p:spPr>
        <p:txBody>
          <a:bodyPr/>
          <a:lstStyle>
            <a:lvl1pPr marL="0" indent="0" algn="justLow" rtl="1">
              <a:buNone/>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a:p>
            <a:pPr lvl="0"/>
            <a:r>
              <a:rPr lang="ar-SY" dirty="0"/>
              <a:t>إذا كنت تحتاج إلى عدد أكبر من الفقرات يتيح لك مولد النص العربى زيادة عدد الفقرات كما تريد، النص لن يبدو مقسما ولا يحوي أخطاء لغوية، مولد النص العربى مفيد لمصممي المواقع على وجه الخصوص، حيث يحتاج العميل فى كثير من الأحيان أن يطلع على صورة حقيقية لتصميم الموقع.</a:t>
            </a:r>
          </a:p>
          <a:p>
            <a:pPr lvl="0"/>
            <a:endParaRPr lang="en-US" dirty="0"/>
          </a:p>
        </p:txBody>
      </p:sp>
    </p:spTree>
    <p:extLst>
      <p:ext uri="{BB962C8B-B14F-4D97-AF65-F5344CB8AC3E}">
        <p14:creationId xmlns:p14="http://schemas.microsoft.com/office/powerpoint/2010/main" val="1876664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2923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4661659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1395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1984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image" Target="../media/image4.svg"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image" Target="../media/image3.png"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image" Target="../media/image2.svg" /><Relationship Id="rId5" Type="http://schemas.openxmlformats.org/officeDocument/2006/relationships/slideLayout" Target="../slideLayouts/slideLayout5.xml" /><Relationship Id="rId10" Type="http://schemas.openxmlformats.org/officeDocument/2006/relationships/image" Target="../media/image1.png" /><Relationship Id="rId4" Type="http://schemas.openxmlformats.org/officeDocument/2006/relationships/slideLayout" Target="../slideLayouts/slideLayout4.xml" /><Relationship Id="rId9"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113A4BED-DAD1-4FA4-ADBD-585846D11008}"/>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18731866" y="1056799"/>
            <a:ext cx="2011680" cy="2011680"/>
          </a:xfrm>
          <a:prstGeom prst="rect">
            <a:avLst/>
          </a:prstGeom>
        </p:spPr>
      </p:pic>
      <p:pic>
        <p:nvPicPr>
          <p:cNvPr id="8" name="Graphic 7">
            <a:extLst>
              <a:ext uri="{FF2B5EF4-FFF2-40B4-BE49-F238E27FC236}">
                <a16:creationId xmlns:a16="http://schemas.microsoft.com/office/drawing/2014/main" id="{E62CA565-A9EA-48FB-84B4-4C244D3959A9}"/>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640079" y="1056799"/>
            <a:ext cx="2011680" cy="2011680"/>
          </a:xfrm>
          <a:prstGeom prst="rect">
            <a:avLst/>
          </a:prstGeom>
        </p:spPr>
      </p:pic>
    </p:spTree>
    <p:extLst>
      <p:ext uri="{BB962C8B-B14F-4D97-AF65-F5344CB8AC3E}">
        <p14:creationId xmlns:p14="http://schemas.microsoft.com/office/powerpoint/2010/main" val="4141789604"/>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 id="2147483666" r:id="rId4"/>
    <p:sldLayoutId id="2147483668" r:id="rId5"/>
    <p:sldLayoutId id="2147483669" r:id="rId6"/>
    <p:sldLayoutId id="2147483670" r:id="rId7"/>
    <p:sldLayoutId id="2147483671" r:id="rId8"/>
  </p:sldLayoutIdLst>
  <p:txStyles>
    <p:titleStyle>
      <a:lvl1pPr algn="l" defTabSz="2138324" rtl="0" eaLnBrk="1" latinLnBrk="0" hangingPunct="1">
        <a:lnSpc>
          <a:spcPct val="90000"/>
        </a:lnSpc>
        <a:spcBef>
          <a:spcPct val="0"/>
        </a:spcBef>
        <a:buNone/>
        <a:defRPr sz="10289" kern="1200">
          <a:solidFill>
            <a:schemeClr val="tx1"/>
          </a:solidFill>
          <a:latin typeface="+mj-lt"/>
          <a:ea typeface="+mj-ea"/>
          <a:cs typeface="+mj-cs"/>
        </a:defRPr>
      </a:lvl1pPr>
    </p:titleStyle>
    <p:bodyStyle>
      <a:lvl1pPr marL="534581" indent="-534581" algn="l" defTabSz="2138324" rtl="0" eaLnBrk="1" latinLnBrk="0" hangingPunct="1">
        <a:lnSpc>
          <a:spcPct val="90000"/>
        </a:lnSpc>
        <a:spcBef>
          <a:spcPts val="2339"/>
        </a:spcBef>
        <a:buFont typeface="Arial" panose="020B0604020202020204" pitchFamily="34" charset="0"/>
        <a:buChar char="•"/>
        <a:defRPr sz="6548" kern="1200">
          <a:solidFill>
            <a:schemeClr val="tx1"/>
          </a:solidFill>
          <a:latin typeface="+mn-lt"/>
          <a:ea typeface="+mn-ea"/>
          <a:cs typeface="+mn-cs"/>
        </a:defRPr>
      </a:lvl1pPr>
      <a:lvl2pPr marL="1603743" indent="-534581" algn="l" defTabSz="2138324" rtl="0" eaLnBrk="1" latinLnBrk="0" hangingPunct="1">
        <a:lnSpc>
          <a:spcPct val="90000"/>
        </a:lnSpc>
        <a:spcBef>
          <a:spcPts val="1169"/>
        </a:spcBef>
        <a:buFont typeface="Arial" panose="020B0604020202020204" pitchFamily="34" charset="0"/>
        <a:buChar char="•"/>
        <a:defRPr sz="5612" kern="1200">
          <a:solidFill>
            <a:schemeClr val="tx1"/>
          </a:solidFill>
          <a:latin typeface="+mn-lt"/>
          <a:ea typeface="+mn-ea"/>
          <a:cs typeface="+mn-cs"/>
        </a:defRPr>
      </a:lvl2pPr>
      <a:lvl3pPr marL="2672906" indent="-534581" algn="l" defTabSz="2138324" rtl="0" eaLnBrk="1" latinLnBrk="0" hangingPunct="1">
        <a:lnSpc>
          <a:spcPct val="90000"/>
        </a:lnSpc>
        <a:spcBef>
          <a:spcPts val="1169"/>
        </a:spcBef>
        <a:buFont typeface="Arial" panose="020B0604020202020204" pitchFamily="34" charset="0"/>
        <a:buChar char="•"/>
        <a:defRPr sz="4677" kern="1200">
          <a:solidFill>
            <a:schemeClr val="tx1"/>
          </a:solidFill>
          <a:latin typeface="+mn-lt"/>
          <a:ea typeface="+mn-ea"/>
          <a:cs typeface="+mn-cs"/>
        </a:defRPr>
      </a:lvl3pPr>
      <a:lvl4pPr marL="3742068"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4pPr>
      <a:lvl5pPr marL="4811230"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5pPr>
      <a:lvl6pPr marL="5880392"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6pPr>
      <a:lvl7pPr marL="6949554"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7pPr>
      <a:lvl8pPr marL="8018717"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8pPr>
      <a:lvl9pPr marL="9087879"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9pPr>
    </p:bodyStyle>
    <p:otherStyle>
      <a:defPPr>
        <a:defRPr lang="en-US"/>
      </a:defPPr>
      <a:lvl1pPr marL="0" algn="l" defTabSz="2138324" rtl="0" eaLnBrk="1" latinLnBrk="0" hangingPunct="1">
        <a:defRPr sz="4209" kern="1200">
          <a:solidFill>
            <a:schemeClr val="tx1"/>
          </a:solidFill>
          <a:latin typeface="+mn-lt"/>
          <a:ea typeface="+mn-ea"/>
          <a:cs typeface="+mn-cs"/>
        </a:defRPr>
      </a:lvl1pPr>
      <a:lvl2pPr marL="1069162" algn="l" defTabSz="2138324" rtl="0" eaLnBrk="1" latinLnBrk="0" hangingPunct="1">
        <a:defRPr sz="4209" kern="1200">
          <a:solidFill>
            <a:schemeClr val="tx1"/>
          </a:solidFill>
          <a:latin typeface="+mn-lt"/>
          <a:ea typeface="+mn-ea"/>
          <a:cs typeface="+mn-cs"/>
        </a:defRPr>
      </a:lvl2pPr>
      <a:lvl3pPr marL="2138324" algn="l" defTabSz="2138324" rtl="0" eaLnBrk="1" latinLnBrk="0" hangingPunct="1">
        <a:defRPr sz="4209" kern="1200">
          <a:solidFill>
            <a:schemeClr val="tx1"/>
          </a:solidFill>
          <a:latin typeface="+mn-lt"/>
          <a:ea typeface="+mn-ea"/>
          <a:cs typeface="+mn-cs"/>
        </a:defRPr>
      </a:lvl3pPr>
      <a:lvl4pPr marL="3207487" algn="l" defTabSz="2138324" rtl="0" eaLnBrk="1" latinLnBrk="0" hangingPunct="1">
        <a:defRPr sz="4209" kern="1200">
          <a:solidFill>
            <a:schemeClr val="tx1"/>
          </a:solidFill>
          <a:latin typeface="+mn-lt"/>
          <a:ea typeface="+mn-ea"/>
          <a:cs typeface="+mn-cs"/>
        </a:defRPr>
      </a:lvl4pPr>
      <a:lvl5pPr marL="4276649" algn="l" defTabSz="2138324" rtl="0" eaLnBrk="1" latinLnBrk="0" hangingPunct="1">
        <a:defRPr sz="4209" kern="1200">
          <a:solidFill>
            <a:schemeClr val="tx1"/>
          </a:solidFill>
          <a:latin typeface="+mn-lt"/>
          <a:ea typeface="+mn-ea"/>
          <a:cs typeface="+mn-cs"/>
        </a:defRPr>
      </a:lvl5pPr>
      <a:lvl6pPr marL="5345811" algn="l" defTabSz="2138324" rtl="0" eaLnBrk="1" latinLnBrk="0" hangingPunct="1">
        <a:defRPr sz="4209" kern="1200">
          <a:solidFill>
            <a:schemeClr val="tx1"/>
          </a:solidFill>
          <a:latin typeface="+mn-lt"/>
          <a:ea typeface="+mn-ea"/>
          <a:cs typeface="+mn-cs"/>
        </a:defRPr>
      </a:lvl6pPr>
      <a:lvl7pPr marL="6414973" algn="l" defTabSz="2138324" rtl="0" eaLnBrk="1" latinLnBrk="0" hangingPunct="1">
        <a:defRPr sz="4209" kern="1200">
          <a:solidFill>
            <a:schemeClr val="tx1"/>
          </a:solidFill>
          <a:latin typeface="+mn-lt"/>
          <a:ea typeface="+mn-ea"/>
          <a:cs typeface="+mn-cs"/>
        </a:defRPr>
      </a:lvl7pPr>
      <a:lvl8pPr marL="7484135" algn="l" defTabSz="2138324" rtl="0" eaLnBrk="1" latinLnBrk="0" hangingPunct="1">
        <a:defRPr sz="4209" kern="1200">
          <a:solidFill>
            <a:schemeClr val="tx1"/>
          </a:solidFill>
          <a:latin typeface="+mn-lt"/>
          <a:ea typeface="+mn-ea"/>
          <a:cs typeface="+mn-cs"/>
        </a:defRPr>
      </a:lvl8pPr>
      <a:lvl9pPr marL="8553298" algn="l" defTabSz="2138324" rtl="0" eaLnBrk="1" latinLnBrk="0" hangingPunct="1">
        <a:defRPr sz="420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3.png"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BF701AB-ECEB-46A7-B6EF-0C25BDF45F90}"/>
              </a:ext>
            </a:extLst>
          </p:cNvPr>
          <p:cNvSpPr>
            <a:spLocks noGrp="1"/>
          </p:cNvSpPr>
          <p:nvPr>
            <p:ph type="body" sz="quarter" idx="10"/>
          </p:nvPr>
        </p:nvSpPr>
        <p:spPr/>
        <p:txBody>
          <a:bodyPr/>
          <a:lstStyle/>
          <a:p>
            <a:r>
              <a:rPr lang="ar-SY" sz="3200" b="1" dirty="0"/>
              <a:t>تحسيـن أداء الاتصــالات تروبوسفيريـة باستخـدام تقنيات التنوع وتعدد المداخـل والمخارج - تقسيم ترددي متعامد</a:t>
            </a:r>
            <a:endParaRPr lang="en-US" sz="3200" dirty="0"/>
          </a:p>
          <a:p>
            <a:endParaRPr lang="en-US" sz="3200" dirty="0"/>
          </a:p>
        </p:txBody>
      </p:sp>
      <p:sp>
        <p:nvSpPr>
          <p:cNvPr id="3" name="Text Placeholder 2">
            <a:extLst>
              <a:ext uri="{FF2B5EF4-FFF2-40B4-BE49-F238E27FC236}">
                <a16:creationId xmlns:a16="http://schemas.microsoft.com/office/drawing/2014/main" id="{F0D85E14-D026-44E9-B4C0-1BD61A17270C}"/>
              </a:ext>
            </a:extLst>
          </p:cNvPr>
          <p:cNvSpPr>
            <a:spLocks noGrp="1"/>
          </p:cNvSpPr>
          <p:nvPr>
            <p:ph type="body" sz="quarter" idx="11"/>
          </p:nvPr>
        </p:nvSpPr>
        <p:spPr/>
        <p:txBody>
          <a:bodyPr/>
          <a:lstStyle/>
          <a:p>
            <a:r>
              <a:rPr lang="en-US" sz="3200" b="1" dirty="0"/>
              <a:t>Improving the Performance of Tropospheric Communications Using Diversity Techniques and MIMO-OFDM </a:t>
            </a:r>
            <a:endParaRPr lang="en-US" sz="3200" dirty="0"/>
          </a:p>
        </p:txBody>
      </p:sp>
      <p:sp>
        <p:nvSpPr>
          <p:cNvPr id="4" name="Text Placeholder 3">
            <a:extLst>
              <a:ext uri="{FF2B5EF4-FFF2-40B4-BE49-F238E27FC236}">
                <a16:creationId xmlns:a16="http://schemas.microsoft.com/office/drawing/2014/main" id="{A21D3D9D-02C7-4B30-A30F-668C23806AB1}"/>
              </a:ext>
            </a:extLst>
          </p:cNvPr>
          <p:cNvSpPr>
            <a:spLocks noGrp="1"/>
          </p:cNvSpPr>
          <p:nvPr>
            <p:ph type="body" sz="quarter" idx="12"/>
          </p:nvPr>
        </p:nvSpPr>
        <p:spPr/>
        <p:txBody>
          <a:bodyPr/>
          <a:lstStyle/>
          <a:p>
            <a:r>
              <a:rPr lang="ar-SY" dirty="0"/>
              <a:t>المهندسة نواعم محمد مسلم</a:t>
            </a:r>
            <a:endParaRPr lang="en-US" dirty="0"/>
          </a:p>
        </p:txBody>
      </p:sp>
      <p:sp>
        <p:nvSpPr>
          <p:cNvPr id="5" name="Text Placeholder 4">
            <a:extLst>
              <a:ext uri="{FF2B5EF4-FFF2-40B4-BE49-F238E27FC236}">
                <a16:creationId xmlns:a16="http://schemas.microsoft.com/office/drawing/2014/main" id="{11D9E458-058E-4A4C-A27B-A24AB87F4BCC}"/>
              </a:ext>
            </a:extLst>
          </p:cNvPr>
          <p:cNvSpPr>
            <a:spLocks noGrp="1"/>
          </p:cNvSpPr>
          <p:nvPr>
            <p:ph type="body" sz="quarter" idx="13"/>
          </p:nvPr>
        </p:nvSpPr>
        <p:spPr/>
        <p:txBody>
          <a:bodyPr/>
          <a:lstStyle/>
          <a:p>
            <a:r>
              <a:rPr lang="ar-SY" dirty="0"/>
              <a:t>الدكتور المهندس محمد خالد شاهين</a:t>
            </a:r>
            <a:endParaRPr lang="en-US" dirty="0"/>
          </a:p>
        </p:txBody>
      </p:sp>
      <p:sp>
        <p:nvSpPr>
          <p:cNvPr id="6" name="Text Placeholder 5">
            <a:extLst>
              <a:ext uri="{FF2B5EF4-FFF2-40B4-BE49-F238E27FC236}">
                <a16:creationId xmlns:a16="http://schemas.microsoft.com/office/drawing/2014/main" id="{49A90C0D-5E4A-4A9D-A4EC-B7AC8ECCA042}"/>
              </a:ext>
            </a:extLst>
          </p:cNvPr>
          <p:cNvSpPr>
            <a:spLocks noGrp="1"/>
          </p:cNvSpPr>
          <p:nvPr>
            <p:ph type="body" sz="quarter" idx="14"/>
          </p:nvPr>
        </p:nvSpPr>
        <p:spPr/>
        <p:txBody>
          <a:bodyPr/>
          <a:lstStyle/>
          <a:p>
            <a:r>
              <a:rPr lang="ar-SY" dirty="0"/>
              <a:t>قسم هندسة الإلكترونيات والاتصالات</a:t>
            </a:r>
            <a:endParaRPr lang="en-US" dirty="0"/>
          </a:p>
        </p:txBody>
      </p:sp>
      <p:sp>
        <p:nvSpPr>
          <p:cNvPr id="7" name="Text Placeholder 6">
            <a:extLst>
              <a:ext uri="{FF2B5EF4-FFF2-40B4-BE49-F238E27FC236}">
                <a16:creationId xmlns:a16="http://schemas.microsoft.com/office/drawing/2014/main" id="{B000D5A3-2FD0-457A-B7E1-4E1EB0E35076}"/>
              </a:ext>
            </a:extLst>
          </p:cNvPr>
          <p:cNvSpPr>
            <a:spLocks noGrp="1"/>
          </p:cNvSpPr>
          <p:nvPr>
            <p:ph type="body" sz="quarter" idx="15"/>
          </p:nvPr>
        </p:nvSpPr>
        <p:spPr/>
        <p:txBody>
          <a:bodyPr/>
          <a:lstStyle/>
          <a:p>
            <a:pPr algn="just">
              <a:lnSpc>
                <a:spcPct val="107000"/>
              </a:lnSpc>
              <a:spcBef>
                <a:spcPts val="0"/>
              </a:spcBef>
              <a:spcAft>
                <a:spcPts val="800"/>
              </a:spcAft>
            </a:pPr>
            <a:r>
              <a:rPr lang="ar-SY" dirty="0">
                <a:latin typeface="Simplified Arabic" pitchFamily="18" charset="-78"/>
                <a:ea typeface="Calibri" panose="020F0502020204030204" pitchFamily="34" charset="0"/>
                <a:cs typeface="+mj-cs"/>
              </a:rPr>
              <a:t>تقدم هذه الأطروحة دراسة تحليلية لمنظومات الاتصالات التروبوسفيرية المعتمدة على تقانة تعدد المداخل والمخارج </a:t>
            </a:r>
            <a:r>
              <a:rPr lang="en-US" dirty="0">
                <a:latin typeface="Simplified Arabic" pitchFamily="18" charset="-78"/>
                <a:ea typeface="Calibri" panose="020F0502020204030204" pitchFamily="34" charset="0"/>
                <a:cs typeface="+mj-cs"/>
              </a:rPr>
              <a:t>MIMO</a:t>
            </a:r>
            <a:r>
              <a:rPr lang="ar-SY" dirty="0">
                <a:latin typeface="Simplified Arabic" pitchFamily="18" charset="-78"/>
                <a:ea typeface="Calibri" panose="020F0502020204030204" pitchFamily="34" charset="0"/>
                <a:cs typeface="+mj-cs"/>
              </a:rPr>
              <a:t> وتقنية التجميع المتعامد باقتسام التردد </a:t>
            </a:r>
            <a:r>
              <a:rPr lang="en-US" dirty="0">
                <a:latin typeface="Simplified Arabic" pitchFamily="18" charset="-78"/>
                <a:ea typeface="Calibri" panose="020F0502020204030204" pitchFamily="34" charset="0"/>
                <a:cs typeface="+mj-cs"/>
              </a:rPr>
              <a:t>OFDM</a:t>
            </a:r>
            <a:r>
              <a:rPr lang="ar-SY" dirty="0">
                <a:latin typeface="Simplified Arabic" pitchFamily="18" charset="-78"/>
                <a:ea typeface="Calibri" panose="020F0502020204030204" pitchFamily="34" charset="0"/>
                <a:cs typeface="+mj-cs"/>
              </a:rPr>
              <a:t>. </a:t>
            </a:r>
            <a:r>
              <a:rPr lang="ar-SY" dirty="0">
                <a:latin typeface="Simplified Arabic" pitchFamily="18" charset="-78"/>
                <a:cs typeface="+mj-cs"/>
              </a:rPr>
              <a:t>كما تتضمن مقارنة أداء هذه المنظومات مع أداء المنظومات التقليدية. وجرى تضمين تقنيات تقدير قناة الاتصال التروبوسفيرية في المنظومة المدروسة، مما سمح بتحسين الموثوقية، وزيادة معدل المعطيات، وتخفيف تداخل الرموز البيني </a:t>
            </a:r>
            <a:r>
              <a:rPr lang="en-US" dirty="0">
                <a:latin typeface="Simplified Arabic" pitchFamily="18" charset="-78"/>
                <a:cs typeface="+mj-cs"/>
              </a:rPr>
              <a:t>ISI</a:t>
            </a:r>
            <a:r>
              <a:rPr lang="ar-SY" dirty="0">
                <a:latin typeface="Simplified Arabic" pitchFamily="18" charset="-78"/>
                <a:cs typeface="+mj-cs"/>
              </a:rPr>
              <a:t>، وتحسين المردود الطيفي، وخفض معدل خطأ البت </a:t>
            </a:r>
            <a:r>
              <a:rPr lang="en-US" dirty="0">
                <a:latin typeface="Simplified Arabic" pitchFamily="18" charset="-78"/>
                <a:cs typeface="+mj-cs"/>
              </a:rPr>
              <a:t>BER</a:t>
            </a:r>
            <a:r>
              <a:rPr lang="ar-SY" dirty="0">
                <a:latin typeface="Simplified Arabic" pitchFamily="18" charset="-78"/>
                <a:cs typeface="+mj-cs"/>
              </a:rPr>
              <a:t>.</a:t>
            </a:r>
          </a:p>
          <a:p>
            <a:pPr algn="just">
              <a:lnSpc>
                <a:spcPct val="107000"/>
              </a:lnSpc>
              <a:spcBef>
                <a:spcPts val="0"/>
              </a:spcBef>
              <a:spcAft>
                <a:spcPts val="800"/>
              </a:spcAft>
            </a:pPr>
            <a:r>
              <a:rPr lang="ar-SY" dirty="0">
                <a:latin typeface="Simplified Arabic" pitchFamily="18" charset="-78"/>
                <a:cs typeface="+mj-cs"/>
              </a:rPr>
              <a:t>وتشتمل الأطروحة كذلك على حساب مقاييس الأداء الرئيسية باستخدام برمجية ماتلاب </a:t>
            </a:r>
            <a:r>
              <a:rPr lang="en-US" dirty="0">
                <a:latin typeface="Simplified Arabic" pitchFamily="18" charset="-78"/>
                <a:cs typeface="+mj-cs"/>
              </a:rPr>
              <a:t>MATLAB</a:t>
            </a:r>
            <a:r>
              <a:rPr lang="ar-SY" dirty="0">
                <a:latin typeface="Simplified Arabic" pitchFamily="18" charset="-78"/>
                <a:cs typeface="+mj-cs"/>
              </a:rPr>
              <a:t>.</a:t>
            </a:r>
            <a:r>
              <a:rPr lang="ar-SA" dirty="0">
                <a:latin typeface="Simplified Arabic" pitchFamily="18" charset="-78"/>
                <a:cs typeface="+mj-cs"/>
              </a:rPr>
              <a:t> </a:t>
            </a:r>
            <a:r>
              <a:rPr lang="ar-SY" dirty="0">
                <a:latin typeface="Simplified Arabic" pitchFamily="18" charset="-78"/>
                <a:cs typeface="+mj-cs"/>
              </a:rPr>
              <a:t>و</a:t>
            </a:r>
            <a:r>
              <a:rPr lang="ar-SA" dirty="0">
                <a:latin typeface="Simplified Arabic" pitchFamily="18" charset="-78"/>
                <a:cs typeface="+mj-cs"/>
              </a:rPr>
              <a:t>قد </a:t>
            </a:r>
            <a:r>
              <a:rPr lang="ar-SY" dirty="0">
                <a:latin typeface="Simplified Arabic" pitchFamily="18" charset="-78"/>
                <a:cs typeface="+mj-cs"/>
              </a:rPr>
              <a:t>سمح </a:t>
            </a:r>
            <a:r>
              <a:rPr lang="ar-SA" dirty="0">
                <a:latin typeface="Simplified Arabic" pitchFamily="18" charset="-78"/>
                <a:cs typeface="+mj-cs"/>
              </a:rPr>
              <a:t>التنوع المكاني </a:t>
            </a:r>
            <a:r>
              <a:rPr lang="ar-SY" dirty="0">
                <a:latin typeface="Simplified Arabic" pitchFamily="18" charset="-78"/>
                <a:cs typeface="+mj-cs"/>
              </a:rPr>
              <a:t>المرتبط بتقانة تعدد المداخل والمخارج ل</a:t>
            </a:r>
            <a:r>
              <a:rPr lang="ar-SA" dirty="0">
                <a:latin typeface="Simplified Arabic" pitchFamily="18" charset="-78"/>
                <a:cs typeface="+mj-cs"/>
              </a:rPr>
              <a:t>تشكيلات مختلفة </a:t>
            </a:r>
            <a:r>
              <a:rPr lang="ar-SY" dirty="0">
                <a:latin typeface="Simplified Arabic" pitchFamily="18" charset="-78"/>
                <a:cs typeface="+mj-cs"/>
              </a:rPr>
              <a:t>لعدد الهوائيات بتحسين ملحوظ</a:t>
            </a:r>
            <a:r>
              <a:rPr lang="ar-SA" dirty="0">
                <a:latin typeface="Simplified Arabic" pitchFamily="18" charset="-78"/>
                <a:cs typeface="+mj-cs"/>
              </a:rPr>
              <a:t> </a:t>
            </a:r>
            <a:r>
              <a:rPr lang="ar-SY" dirty="0">
                <a:latin typeface="Simplified Arabic" pitchFamily="18" charset="-78"/>
                <a:cs typeface="+mj-cs"/>
              </a:rPr>
              <a:t>ل</a:t>
            </a:r>
            <a:r>
              <a:rPr lang="ar-SA" dirty="0">
                <a:latin typeface="Simplified Arabic" pitchFamily="18" charset="-78"/>
                <a:cs typeface="+mj-cs"/>
              </a:rPr>
              <a:t>لأداء</a:t>
            </a:r>
            <a:r>
              <a:rPr lang="ar-SY" dirty="0">
                <a:latin typeface="Simplified Arabic" pitchFamily="18" charset="-78"/>
                <a:cs typeface="+mj-cs"/>
              </a:rPr>
              <a:t>. وأخيراً تفوق مقدّر متوسط مربع الخطأ الأصغري </a:t>
            </a:r>
            <a:r>
              <a:rPr lang="en-US" dirty="0">
                <a:latin typeface="Simplified Arabic" pitchFamily="18" charset="-78"/>
                <a:cs typeface="+mj-cs"/>
              </a:rPr>
              <a:t>MMSE</a:t>
            </a:r>
            <a:r>
              <a:rPr lang="ar-SY" dirty="0">
                <a:latin typeface="Simplified Arabic" pitchFamily="18" charset="-78"/>
                <a:cs typeface="+mj-cs"/>
              </a:rPr>
              <a:t> على مقدّر المربعات الصغرى </a:t>
            </a:r>
            <a:r>
              <a:rPr lang="en-US" dirty="0">
                <a:latin typeface="Simplified Arabic" pitchFamily="18" charset="-78"/>
                <a:cs typeface="+mj-cs"/>
              </a:rPr>
              <a:t>LS</a:t>
            </a:r>
            <a:r>
              <a:rPr lang="ar-SY" dirty="0">
                <a:latin typeface="Simplified Arabic" pitchFamily="18" charset="-78"/>
                <a:cs typeface="+mj-cs"/>
              </a:rPr>
              <a:t> في الأداء</a:t>
            </a:r>
            <a:endParaRPr lang="en-US" dirty="0">
              <a:cs typeface="+mj-cs"/>
            </a:endParaRPr>
          </a:p>
          <a:p>
            <a:pPr algn="just"/>
            <a:endParaRPr lang="ar-SY" dirty="0"/>
          </a:p>
        </p:txBody>
      </p:sp>
      <p:sp>
        <p:nvSpPr>
          <p:cNvPr id="8" name="Text Placeholder 7">
            <a:extLst>
              <a:ext uri="{FF2B5EF4-FFF2-40B4-BE49-F238E27FC236}">
                <a16:creationId xmlns:a16="http://schemas.microsoft.com/office/drawing/2014/main" id="{7C8A55E6-0CC4-4A6D-89DD-91EA310075AE}"/>
              </a:ext>
            </a:extLst>
          </p:cNvPr>
          <p:cNvSpPr>
            <a:spLocks noGrp="1"/>
          </p:cNvSpPr>
          <p:nvPr>
            <p:ph type="body" sz="quarter" idx="16"/>
          </p:nvPr>
        </p:nvSpPr>
        <p:spPr>
          <a:xfrm>
            <a:off x="10729913" y="16036290"/>
            <a:ext cx="9556494" cy="5538256"/>
          </a:xfrm>
        </p:spPr>
        <p:txBody>
          <a:bodyPr/>
          <a:lstStyle/>
          <a:p>
            <a:r>
              <a:rPr lang="ar-SY" dirty="0"/>
              <a:t>تعاني الاتصالات التروبوسفيرية من فقد مسار عال، ومن ثمَّ فإن ضمان موثوقية جيدة للمنظومة، ومعدلات معطيات عالية، ومعدل خطأ بت منخفض، ومردود طيفي مرتفع، وزيادة معدل المعطيات، تشكل تحديات كبيرة.</a:t>
            </a:r>
          </a:p>
          <a:p>
            <a:r>
              <a:rPr lang="ar-SY" dirty="0"/>
              <a:t>تمثل الهدف من هذا البحث في  تحسين أداءمنظومات الاتصالات التروبوسفيرية باستخدام تقنيات التنوع، وتقانة تعدد المداخل والمخارج،  وتقنية التجميع المتعامد باقتسام التردد.</a:t>
            </a:r>
          </a:p>
          <a:p>
            <a:r>
              <a:rPr lang="ar-SY" dirty="0"/>
              <a:t> أجريت دراسة لهندسة مسار الاتصال التروبوسفيري والمقاييس المهمّة في تقييم أداء منظومات الاتصالات التروبوسفيرية، إلى جانب دراسة تحليلية لتقنية التجميع المتعامد باقتسام التردد وتقانة تعدد المداخل والمخارج المستخدمتين لتحسين أداء المنظومات، إضافةّ إلى تقنيات تقدير قناة الاتصال التروبوسفيري.</a:t>
            </a:r>
          </a:p>
        </p:txBody>
      </p:sp>
      <p:sp>
        <p:nvSpPr>
          <p:cNvPr id="9" name="Text Placeholder 8">
            <a:extLst>
              <a:ext uri="{FF2B5EF4-FFF2-40B4-BE49-F238E27FC236}">
                <a16:creationId xmlns:a16="http://schemas.microsoft.com/office/drawing/2014/main" id="{881A0463-4F86-4FFA-A568-8D9DF7D44886}"/>
              </a:ext>
            </a:extLst>
          </p:cNvPr>
          <p:cNvSpPr>
            <a:spLocks noGrp="1"/>
          </p:cNvSpPr>
          <p:nvPr>
            <p:ph type="body" sz="quarter" idx="19"/>
          </p:nvPr>
        </p:nvSpPr>
        <p:spPr/>
        <p:txBody>
          <a:bodyPr/>
          <a:lstStyle/>
          <a:p>
            <a:r>
              <a:rPr lang="ar-SY" dirty="0"/>
              <a:t>تبين بوساطة المحاكاة البرمجية اعتماداً على برمجية ماتلاب </a:t>
            </a:r>
            <a:r>
              <a:rPr lang="en-US" dirty="0"/>
              <a:t>MATAB</a:t>
            </a:r>
            <a:r>
              <a:rPr lang="ar-SY" dirty="0"/>
              <a:t> الإصدار </a:t>
            </a:r>
            <a:r>
              <a:rPr lang="en-US" dirty="0"/>
              <a:t>R2020a</a:t>
            </a:r>
            <a:r>
              <a:rPr lang="ar-SY" dirty="0"/>
              <a:t> للمنظومة المقترحة تحسناً في الأداء مقارنة مع المنظومات التقليدية؛ إذ ازداد المردود الطيفي بفضل استخدام تشكيلات متعددة لهوائيات الإرسال والاستقبال المرتبطة بتعدد المداخل والمخارج. </a:t>
            </a:r>
          </a:p>
          <a:p>
            <a:r>
              <a:rPr lang="ar-SY" dirty="0"/>
              <a:t>كما نجم عن تضمين تقنية التجميع  المتعامد باقتسام التردد في المنظومة زيادة إضافية في موثوقية المنظومة وفي معدل المعطيات نتيجة زيادة سعة قناة الاتصال.</a:t>
            </a:r>
          </a:p>
          <a:p>
            <a:r>
              <a:rPr lang="ar-SY" dirty="0"/>
              <a:t>كما نجم عن استخدام تقنيات تقدير قناة الاتصال التروبوسفيرية في المنظومة تحقيق نتائج أفضل، وبخاصة فيما يخص معدل خطأ البت </a:t>
            </a:r>
            <a:r>
              <a:rPr lang="en-US" dirty="0"/>
              <a:t>BER</a:t>
            </a:r>
            <a:r>
              <a:rPr lang="ar-SY" dirty="0"/>
              <a:t>، وتبين أن </a:t>
            </a:r>
            <a:r>
              <a:rPr lang="ar-SY" dirty="0">
                <a:latin typeface="Simplified Arabic" pitchFamily="18" charset="-78"/>
              </a:rPr>
              <a:t>مقدّر متوسط مربع الخطأ الأصغري </a:t>
            </a:r>
            <a:r>
              <a:rPr lang="en-US" dirty="0">
                <a:latin typeface="Simplified Arabic" pitchFamily="18" charset="-78"/>
              </a:rPr>
              <a:t>MMSE</a:t>
            </a:r>
            <a:r>
              <a:rPr lang="ar-SY" dirty="0">
                <a:latin typeface="Simplified Arabic" pitchFamily="18" charset="-78"/>
              </a:rPr>
              <a:t> أفضل أداءًمن مقدّر المربعات الصغرى </a:t>
            </a:r>
            <a:r>
              <a:rPr lang="en-US" dirty="0">
                <a:latin typeface="Simplified Arabic" pitchFamily="18" charset="-78"/>
              </a:rPr>
              <a:t>LS</a:t>
            </a:r>
            <a:r>
              <a:rPr lang="ar-SY" dirty="0">
                <a:latin typeface="Simplified Arabic" pitchFamily="18" charset="-78"/>
              </a:rPr>
              <a:t> .</a:t>
            </a:r>
            <a:endParaRPr lang="ar-SY" dirty="0"/>
          </a:p>
        </p:txBody>
      </p:sp>
      <p:sp>
        <p:nvSpPr>
          <p:cNvPr id="10" name="Text Placeholder 9">
            <a:extLst>
              <a:ext uri="{FF2B5EF4-FFF2-40B4-BE49-F238E27FC236}">
                <a16:creationId xmlns:a16="http://schemas.microsoft.com/office/drawing/2014/main" id="{254CF7C3-7BD3-48B8-917E-BEFB44CF5813}"/>
              </a:ext>
            </a:extLst>
          </p:cNvPr>
          <p:cNvSpPr>
            <a:spLocks noGrp="1"/>
          </p:cNvSpPr>
          <p:nvPr>
            <p:ph type="body" sz="quarter" idx="21"/>
          </p:nvPr>
        </p:nvSpPr>
        <p:spPr>
          <a:xfrm>
            <a:off x="762953" y="21269746"/>
            <a:ext cx="8546012" cy="7876754"/>
          </a:xfrm>
        </p:spPr>
        <p:txBody>
          <a:bodyPr/>
          <a:lstStyle/>
          <a:p>
            <a:pPr rtl="0"/>
            <a:r>
              <a:rPr lang="en-US" sz="1800" dirty="0"/>
              <a:t>[1]. Lee, I.S. et al.. (</a:t>
            </a:r>
            <a:r>
              <a:rPr lang="en-US" sz="1800" b="1" dirty="0"/>
              <a:t>2023</a:t>
            </a:r>
            <a:r>
              <a:rPr lang="en-US" sz="1800" dirty="0"/>
              <a:t>). A Survey and Analysis on a </a:t>
            </a:r>
            <a:r>
              <a:rPr lang="en-US" sz="1800" dirty="0" err="1"/>
              <a:t>Troposcatter</a:t>
            </a:r>
            <a:r>
              <a:rPr lang="en-US" sz="1800" dirty="0"/>
              <a:t> Propagation Model Based on ITU-R Recommendation. </a:t>
            </a:r>
            <a:r>
              <a:rPr lang="en-US" sz="1800" i="1" dirty="0"/>
              <a:t>ICT Express</a:t>
            </a:r>
            <a:r>
              <a:rPr lang="en-US" sz="1800" dirty="0"/>
              <a:t>, 9 , 507–516.</a:t>
            </a:r>
          </a:p>
          <a:p>
            <a:pPr rtl="0"/>
            <a:r>
              <a:rPr lang="en-US" sz="1800" dirty="0"/>
              <a:t>[2]. Hussein, W. et al. (</a:t>
            </a:r>
            <a:r>
              <a:rPr lang="en-US" sz="1800" b="1" dirty="0"/>
              <a:t>2023</a:t>
            </a:r>
            <a:r>
              <a:rPr lang="en-US" sz="1800" dirty="0"/>
              <a:t>). Least Square Estimation-Based Different Fast Fading Channel Models in MIMO-OFDM Systems. </a:t>
            </a:r>
            <a:r>
              <a:rPr lang="en-US" sz="1800" i="1" dirty="0"/>
              <a:t>International Transactions on Electrical Energy Systems</a:t>
            </a:r>
            <a:r>
              <a:rPr lang="en-US" sz="1800" dirty="0"/>
              <a:t>, 2023(547634,), 1-23.</a:t>
            </a:r>
          </a:p>
          <a:p>
            <a:pPr rtl="0"/>
            <a:r>
              <a:rPr lang="en-US" sz="1800" dirty="0"/>
              <a:t>[3]. </a:t>
            </a:r>
            <a:r>
              <a:rPr lang="en-US" sz="1800" dirty="0" err="1"/>
              <a:t>Nawaf</a:t>
            </a:r>
            <a:r>
              <a:rPr lang="en-US" sz="1800" dirty="0"/>
              <a:t> S.F. et al. (</a:t>
            </a:r>
            <a:r>
              <a:rPr lang="en-US" sz="1800" b="1" dirty="0"/>
              <a:t>2023</a:t>
            </a:r>
            <a:r>
              <a:rPr lang="en-US" sz="1800" dirty="0"/>
              <a:t>). Reliability Achievement of MIMO-OFDM Communication Systems. </a:t>
            </a:r>
            <a:r>
              <a:rPr lang="en-US" sz="1800" i="1" dirty="0"/>
              <a:t>5th International Conference on Applied Engineering and Natural Sciences</a:t>
            </a:r>
            <a:r>
              <a:rPr lang="en-US" sz="1800" dirty="0"/>
              <a:t>, 634-640.</a:t>
            </a:r>
          </a:p>
          <a:p>
            <a:pPr rtl="0"/>
            <a:r>
              <a:rPr lang="en-US" sz="1800" dirty="0"/>
              <a:t>[4]. </a:t>
            </a:r>
            <a:r>
              <a:rPr lang="en-US" sz="1800" dirty="0" err="1"/>
              <a:t>Silpa</a:t>
            </a:r>
            <a:r>
              <a:rPr lang="en-US" sz="1800" dirty="0"/>
              <a:t>, C. et al. (</a:t>
            </a:r>
            <a:r>
              <a:rPr lang="en-US" sz="1800" b="1" dirty="0"/>
              <a:t>2023</a:t>
            </a:r>
            <a:r>
              <a:rPr lang="en-US" sz="1800" dirty="0"/>
              <a:t>). Deep Learning Based Channel Estimation for MIMO-OFDM System with Modified </a:t>
            </a:r>
            <a:r>
              <a:rPr lang="en-US" sz="1800" dirty="0" err="1"/>
              <a:t>ResNet</a:t>
            </a:r>
            <a:r>
              <a:rPr lang="en-US" sz="1800" dirty="0"/>
              <a:t> Model. </a:t>
            </a:r>
            <a:r>
              <a:rPr lang="en-US" sz="1800" i="1" dirty="0"/>
              <a:t>Indian Journal of Science and Technology</a:t>
            </a:r>
            <a:r>
              <a:rPr lang="en-US" sz="1800" dirty="0"/>
              <a:t>, 16(2), 97-108. </a:t>
            </a:r>
          </a:p>
          <a:p>
            <a:pPr rtl="0"/>
            <a:r>
              <a:rPr lang="en-US" sz="1800" dirty="0"/>
              <a:t>[5]. Zhou, Y. et al. (</a:t>
            </a:r>
            <a:r>
              <a:rPr lang="en-US" sz="1800" b="1" dirty="0"/>
              <a:t>2022</a:t>
            </a:r>
            <a:r>
              <a:rPr lang="en-US" sz="1800" dirty="0"/>
              <a:t>). Construction of </a:t>
            </a:r>
            <a:r>
              <a:rPr lang="en-US" sz="1800" dirty="0" err="1"/>
              <a:t>Troposcatter</a:t>
            </a:r>
            <a:r>
              <a:rPr lang="en-US" sz="1800" dirty="0"/>
              <a:t> Communication Channel Model Based on OPNET. </a:t>
            </a:r>
            <a:r>
              <a:rPr lang="en-US" sz="1800" i="1" dirty="0"/>
              <a:t>IEEE 6th Information Technology and Mechatronics Engineering Conference</a:t>
            </a:r>
            <a:r>
              <a:rPr lang="en-US" sz="1800" dirty="0"/>
              <a:t>, 1010 – 1014.</a:t>
            </a:r>
          </a:p>
          <a:p>
            <a:pPr rtl="0"/>
            <a:r>
              <a:rPr lang="en-US" sz="1800" dirty="0"/>
              <a:t>[6]. Zhang, F. et al. (</a:t>
            </a:r>
            <a:r>
              <a:rPr lang="en-US" sz="1800" b="1" dirty="0"/>
              <a:t>2022</a:t>
            </a:r>
            <a:r>
              <a:rPr lang="en-US" sz="1800" dirty="0"/>
              <a:t>). </a:t>
            </a:r>
            <a:r>
              <a:rPr lang="en-US" sz="1800" dirty="0" err="1"/>
              <a:t>Troposcatter</a:t>
            </a:r>
            <a:r>
              <a:rPr lang="en-US" sz="1800" dirty="0"/>
              <a:t> Communication Node Model and Transport Protocol Design. </a:t>
            </a:r>
            <a:r>
              <a:rPr lang="en-US" sz="1800" i="1" dirty="0"/>
              <a:t>IEEE 6th Information Technology and Mechatronics Engineering Conference</a:t>
            </a:r>
            <a:r>
              <a:rPr lang="en-US" sz="1800" dirty="0"/>
              <a:t>, 1004 - 1009. </a:t>
            </a:r>
          </a:p>
          <a:p>
            <a:pPr rtl="0"/>
            <a:r>
              <a:rPr lang="en-US" sz="1800" dirty="0"/>
              <a:t>[7]. Yuan, D. et al. (</a:t>
            </a:r>
            <a:r>
              <a:rPr lang="en-US" sz="1800" b="1" dirty="0"/>
              <a:t>2021</a:t>
            </a:r>
            <a:r>
              <a:rPr lang="en-US" sz="1800" dirty="0"/>
              <a:t>). </a:t>
            </a:r>
            <a:r>
              <a:rPr lang="en-US" sz="1800" dirty="0" err="1"/>
              <a:t>Troposcatter</a:t>
            </a:r>
            <a:r>
              <a:rPr lang="en-US" sz="1800" dirty="0"/>
              <a:t> Transmission Loss Prediction Based on Particle Swarm Optimization. </a:t>
            </a:r>
            <a:r>
              <a:rPr lang="en-US" sz="1800" i="1" dirty="0"/>
              <a:t>IET Microwaves, Antennas &amp; Propagation</a:t>
            </a:r>
            <a:r>
              <a:rPr lang="en-US" sz="1800" dirty="0"/>
              <a:t>, 15(3), 332-341.</a:t>
            </a:r>
          </a:p>
          <a:p>
            <a:pPr algn="just" rtl="0"/>
            <a:r>
              <a:rPr lang="en-US" sz="1800" dirty="0"/>
              <a:t>[8]. Gayathri, R., et al. (</a:t>
            </a:r>
            <a:r>
              <a:rPr lang="en-US" sz="1800" b="1" dirty="0"/>
              <a:t>2021</a:t>
            </a:r>
            <a:r>
              <a:rPr lang="en-US" sz="1800" dirty="0"/>
              <a:t>). Analysis of LSE and MMSE Pilot Based Channel Estimation Techniques for MIMO-OFDM System. </a:t>
            </a:r>
            <a:r>
              <a:rPr lang="en-US" sz="1800" i="1" dirty="0"/>
              <a:t>IOP Conference Series: Materials Science and Engineering</a:t>
            </a:r>
            <a:r>
              <a:rPr lang="en-US" sz="1800" dirty="0"/>
              <a:t>, 1084, 1-9.</a:t>
            </a:r>
          </a:p>
          <a:p>
            <a:pPr algn="just"/>
            <a:endParaRPr lang="en-US" sz="1800" dirty="0"/>
          </a:p>
        </p:txBody>
      </p:sp>
      <p:sp>
        <p:nvSpPr>
          <p:cNvPr id="11" name="Picture Placeholder 10">
            <a:extLst>
              <a:ext uri="{FF2B5EF4-FFF2-40B4-BE49-F238E27FC236}">
                <a16:creationId xmlns:a16="http://schemas.microsoft.com/office/drawing/2014/main" id="{55336483-56EE-421F-801F-87AEBC90D03F}"/>
              </a:ext>
            </a:extLst>
          </p:cNvPr>
          <p:cNvSpPr>
            <a:spLocks noGrp="1"/>
          </p:cNvSpPr>
          <p:nvPr>
            <p:ph type="pic" sz="quarter" idx="22"/>
          </p:nvPr>
        </p:nvSpPr>
        <p:spPr/>
      </p:sp>
      <p:sp>
        <p:nvSpPr>
          <p:cNvPr id="23" name="Text Placeholder 22">
            <a:extLst>
              <a:ext uri="{FF2B5EF4-FFF2-40B4-BE49-F238E27FC236}">
                <a16:creationId xmlns:a16="http://schemas.microsoft.com/office/drawing/2014/main" id="{AA39FD8E-A103-4712-8B20-62170915E1E3}"/>
              </a:ext>
            </a:extLst>
          </p:cNvPr>
          <p:cNvSpPr>
            <a:spLocks noGrp="1"/>
          </p:cNvSpPr>
          <p:nvPr>
            <p:ph type="body" sz="quarter" idx="23"/>
          </p:nvPr>
        </p:nvSpPr>
        <p:spPr/>
        <p:txBody>
          <a:bodyPr/>
          <a:lstStyle/>
          <a:p>
            <a:r>
              <a:rPr lang="ar-SY" dirty="0"/>
              <a:t>اعتمد في هذا البحث المنهج التحليلي لدراسة هندسة مسار الاتصال التروبوسفيري وأنواع خفوت القناة، والمنهج التجريبي في دراسة المنظومة المقترحة التي تدمج تقنية التجميع  المتعامد باقتسام التردد </a:t>
            </a:r>
            <a:r>
              <a:rPr lang="en-US" dirty="0"/>
              <a:t>OFDM</a:t>
            </a:r>
            <a:r>
              <a:rPr lang="ar-SY" dirty="0"/>
              <a:t>، مع تقانة تعدد المداخل والمخارج وتقنيات التنوع المرتبطة بها اعتماداً على المحاكاة باستخدام برمجية ماتلاب </a:t>
            </a:r>
            <a:r>
              <a:rPr lang="en-US" dirty="0"/>
              <a:t>MATAB</a:t>
            </a:r>
            <a:r>
              <a:rPr lang="ar-SY" dirty="0"/>
              <a:t>. كما جرى تضمين تقدير القناة التروبوسفيرية  بهدف تحسين الأداء مقارنة بمنظومات الاتصالات التروبوسفيرية التقليدية.</a:t>
            </a:r>
          </a:p>
          <a:p>
            <a:r>
              <a:rPr lang="ar-SY" dirty="0"/>
              <a:t>وقد أجريت نمذجة لتابع التوزيع التراكمي لمعدل البت، وجرى حساب سعة قناة الاتصال التروبوسفيرية، وتقييم أداء منظومة الاتصالات التروبوسفيرية متعددة المداخل والمخارج والتجميع المتعامد باقتسام التردد من أجل عدة مقاييس أداء شائعة الاستخدام. وأجريت مقارنة بين مقدرين رئيسيين لقناة الاتصال التروبوسفيرية.</a:t>
            </a:r>
            <a:endParaRPr lang="en-US" dirty="0"/>
          </a:p>
        </p:txBody>
      </p:sp>
      <p:pic>
        <p:nvPicPr>
          <p:cNvPr id="15" name="صورة 14" descr="C:\Users\g61\Pictures\صور الأطروحة\ESTIMATION\qpskqpsk.png"/>
          <p:cNvPicPr/>
          <p:nvPr/>
        </p:nvPicPr>
        <p:blipFill>
          <a:blip r:embed="rId2">
            <a:extLst>
              <a:ext uri="{28A0092B-C50C-407E-A947-70E740481C1C}">
                <a14:useLocalDpi xmlns:a14="http://schemas.microsoft.com/office/drawing/2010/main" val="0"/>
              </a:ext>
            </a:extLst>
          </a:blip>
          <a:srcRect/>
          <a:stretch>
            <a:fillRect/>
          </a:stretch>
        </p:blipFill>
        <p:spPr bwMode="auto">
          <a:xfrm>
            <a:off x="838201" y="14611350"/>
            <a:ext cx="8762999" cy="4838700"/>
          </a:xfrm>
          <a:prstGeom prst="rect">
            <a:avLst/>
          </a:prstGeom>
          <a:noFill/>
          <a:ln>
            <a:noFill/>
          </a:ln>
        </p:spPr>
      </p:pic>
    </p:spTree>
    <p:extLst>
      <p:ext uri="{BB962C8B-B14F-4D97-AF65-F5344CB8AC3E}">
        <p14:creationId xmlns:p14="http://schemas.microsoft.com/office/powerpoint/2010/main" val="480976070"/>
      </p:ext>
    </p:extLst>
  </p:cSld>
  <p:clrMapOvr>
    <a:masterClrMapping/>
  </p:clrMapOvr>
</p:sld>
</file>

<file path=ppt/theme/theme1.xml><?xml version="1.0" encoding="utf-8"?>
<a:theme xmlns:a="http://schemas.openxmlformats.org/drawingml/2006/main" name="Office Theme">
  <a:themeElements>
    <a:clrScheme name="الوان همك">
      <a:dk1>
        <a:sysClr val="windowText" lastClr="000000"/>
      </a:dk1>
      <a:lt1>
        <a:sysClr val="window" lastClr="FFFFFF"/>
      </a:lt1>
      <a:dk2>
        <a:srgbClr val="44546A"/>
      </a:dk2>
      <a:lt2>
        <a:srgbClr val="E7E6E6"/>
      </a:lt2>
      <a:accent1>
        <a:srgbClr val="B2B2B2"/>
      </a:accent1>
      <a:accent2>
        <a:srgbClr val="F9D829"/>
      </a:accent2>
      <a:accent3>
        <a:srgbClr val="7D204B"/>
      </a:accent3>
      <a:accent4>
        <a:srgbClr val="B2B2B2"/>
      </a:accent4>
      <a:accent5>
        <a:srgbClr val="F9D829"/>
      </a:accent5>
      <a:accent6>
        <a:srgbClr val="7D204B"/>
      </a:accent6>
      <a:hlink>
        <a:srgbClr val="0563C1"/>
      </a:hlink>
      <a:folHlink>
        <a:srgbClr val="954F72"/>
      </a:folHlink>
    </a:clrScheme>
    <a:fontScheme name="همك بوسترات">
      <a:majorFont>
        <a:latin typeface="Bahij TheSansArabic Plain"/>
        <a:ea typeface=""/>
        <a:cs typeface="Bahij TheSansArabic Plain"/>
      </a:majorFont>
      <a:minorFont>
        <a:latin typeface="Bahij TheSansArabic Plain"/>
        <a:ea typeface=""/>
        <a:cs typeface="Bahij TheSansArabic Plai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871</TotalTime>
  <Words>736</Words>
  <Application>Microsoft Office PowerPoint</Application>
  <PresentationFormat>مخصص</PresentationFormat>
  <Paragraphs>23</Paragraphs>
  <Slides>1</Slides>
  <Notes>0</Notes>
  <HiddenSlides>0</HiddenSlides>
  <MMClips>0</MMClips>
  <ScaleCrop>false</ScaleCrop>
  <HeadingPairs>
    <vt:vector size="4" baseType="variant">
      <vt:variant>
        <vt:lpstr>نسق</vt:lpstr>
      </vt:variant>
      <vt:variant>
        <vt:i4>1</vt:i4>
      </vt:variant>
      <vt:variant>
        <vt:lpstr>عناوين الشرائح</vt:lpstr>
      </vt:variant>
      <vt:variant>
        <vt:i4>1</vt:i4>
      </vt:variant>
    </vt:vector>
  </HeadingPairs>
  <TitlesOfParts>
    <vt:vector size="2" baseType="lpstr">
      <vt:lpstr>Office Theme</vt:lpstr>
      <vt:lpstr>عرض تقديمي في PowerPoint</vt:lpstr>
    </vt:vector>
  </TitlesOfParts>
  <Company>moness.designer@gmail.com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Moness kassab</dc:creator>
  <cp:lastModifiedBy>963958799142</cp:lastModifiedBy>
  <cp:revision>101</cp:revision>
  <dcterms:created xsi:type="dcterms:W3CDTF">2023-01-09T11:58:18Z</dcterms:created>
  <dcterms:modified xsi:type="dcterms:W3CDTF">2024-02-21T08:59:08Z</dcterms:modified>
</cp:coreProperties>
</file>